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
  </p:notesMasterIdLst>
  <p:sldIdLst>
    <p:sldId id="261" r:id="rId2"/>
    <p:sldId id="262" r:id="rId3"/>
    <p:sldId id="264" r:id="rId4"/>
    <p:sldId id="265" r:id="rId5"/>
    <p:sldId id="266" r:id="rId6"/>
  </p:sldIdLst>
  <p:sldSz cx="10693400" cy="15122525"/>
  <p:notesSz cx="6807200" cy="9939338"/>
  <p:defaultTextStyle>
    <a:defPPr>
      <a:defRPr lang="ja-JP"/>
    </a:defPPr>
    <a:lvl1pPr marL="0" algn="l" defTabSz="1475110" rtl="0" eaLnBrk="1" latinLnBrk="0" hangingPunct="1">
      <a:defRPr kumimoji="1" sz="2900" kern="1200">
        <a:solidFill>
          <a:schemeClr val="tx1"/>
        </a:solidFill>
        <a:latin typeface="+mn-lt"/>
        <a:ea typeface="+mn-ea"/>
        <a:cs typeface="+mn-cs"/>
      </a:defRPr>
    </a:lvl1pPr>
    <a:lvl2pPr marL="737555" algn="l" defTabSz="1475110" rtl="0" eaLnBrk="1" latinLnBrk="0" hangingPunct="1">
      <a:defRPr kumimoji="1" sz="2900" kern="1200">
        <a:solidFill>
          <a:schemeClr val="tx1"/>
        </a:solidFill>
        <a:latin typeface="+mn-lt"/>
        <a:ea typeface="+mn-ea"/>
        <a:cs typeface="+mn-cs"/>
      </a:defRPr>
    </a:lvl2pPr>
    <a:lvl3pPr marL="1475110" algn="l" defTabSz="1475110" rtl="0" eaLnBrk="1" latinLnBrk="0" hangingPunct="1">
      <a:defRPr kumimoji="1" sz="2900" kern="1200">
        <a:solidFill>
          <a:schemeClr val="tx1"/>
        </a:solidFill>
        <a:latin typeface="+mn-lt"/>
        <a:ea typeface="+mn-ea"/>
        <a:cs typeface="+mn-cs"/>
      </a:defRPr>
    </a:lvl3pPr>
    <a:lvl4pPr marL="2212665" algn="l" defTabSz="1475110" rtl="0" eaLnBrk="1" latinLnBrk="0" hangingPunct="1">
      <a:defRPr kumimoji="1" sz="2900" kern="1200">
        <a:solidFill>
          <a:schemeClr val="tx1"/>
        </a:solidFill>
        <a:latin typeface="+mn-lt"/>
        <a:ea typeface="+mn-ea"/>
        <a:cs typeface="+mn-cs"/>
      </a:defRPr>
    </a:lvl4pPr>
    <a:lvl5pPr marL="2950220" algn="l" defTabSz="1475110" rtl="0" eaLnBrk="1" latinLnBrk="0" hangingPunct="1">
      <a:defRPr kumimoji="1" sz="2900" kern="1200">
        <a:solidFill>
          <a:schemeClr val="tx1"/>
        </a:solidFill>
        <a:latin typeface="+mn-lt"/>
        <a:ea typeface="+mn-ea"/>
        <a:cs typeface="+mn-cs"/>
      </a:defRPr>
    </a:lvl5pPr>
    <a:lvl6pPr marL="3687775" algn="l" defTabSz="1475110" rtl="0" eaLnBrk="1" latinLnBrk="0" hangingPunct="1">
      <a:defRPr kumimoji="1" sz="2900" kern="1200">
        <a:solidFill>
          <a:schemeClr val="tx1"/>
        </a:solidFill>
        <a:latin typeface="+mn-lt"/>
        <a:ea typeface="+mn-ea"/>
        <a:cs typeface="+mn-cs"/>
      </a:defRPr>
    </a:lvl6pPr>
    <a:lvl7pPr marL="4425330" algn="l" defTabSz="1475110" rtl="0" eaLnBrk="1" latinLnBrk="0" hangingPunct="1">
      <a:defRPr kumimoji="1" sz="2900" kern="1200">
        <a:solidFill>
          <a:schemeClr val="tx1"/>
        </a:solidFill>
        <a:latin typeface="+mn-lt"/>
        <a:ea typeface="+mn-ea"/>
        <a:cs typeface="+mn-cs"/>
      </a:defRPr>
    </a:lvl7pPr>
    <a:lvl8pPr marL="5162885" algn="l" defTabSz="1475110" rtl="0" eaLnBrk="1" latinLnBrk="0" hangingPunct="1">
      <a:defRPr kumimoji="1" sz="2900" kern="1200">
        <a:solidFill>
          <a:schemeClr val="tx1"/>
        </a:solidFill>
        <a:latin typeface="+mn-lt"/>
        <a:ea typeface="+mn-ea"/>
        <a:cs typeface="+mn-cs"/>
      </a:defRPr>
    </a:lvl8pPr>
    <a:lvl9pPr marL="5900440" algn="l" defTabSz="1475110" rtl="0" eaLnBrk="1" latinLnBrk="0" hangingPunct="1">
      <a:defRPr kumimoji="1"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D1E7"/>
    <a:srgbClr val="E6EDF6"/>
    <a:srgbClr val="C8D7EA"/>
    <a:srgbClr val="BCCFE6"/>
    <a:srgbClr val="E9EFF7"/>
    <a:srgbClr val="2A63A8"/>
    <a:srgbClr val="E0EACC"/>
    <a:srgbClr val="FFFFB7"/>
    <a:srgbClr val="FFFF99"/>
    <a:srgbClr val="FFEF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24" autoAdjust="0"/>
    <p:restoredTop sz="99815" autoAdjust="0"/>
  </p:normalViewPr>
  <p:slideViewPr>
    <p:cSldViewPr snapToGrid="0">
      <p:cViewPr>
        <p:scale>
          <a:sx n="50" d="100"/>
          <a:sy n="50" d="100"/>
        </p:scale>
        <p:origin x="-1692" y="-72"/>
      </p:cViewPr>
      <p:guideLst>
        <p:guide orient="horz" pos="416"/>
        <p:guide pos="203"/>
      </p:guideLst>
    </p:cSldViewPr>
  </p:slideViewPr>
  <p:notesTextViewPr>
    <p:cViewPr>
      <p:scale>
        <a:sx n="1" d="1"/>
        <a:sy n="1" d="1"/>
      </p:scale>
      <p:origin x="0" y="0"/>
    </p:cViewPr>
  </p:notesTextViewPr>
  <p:notesViewPr>
    <p:cSldViewPr snapToGrid="0" showGuides="1">
      <p:cViewPr varScale="1">
        <p:scale>
          <a:sx n="32" d="100"/>
          <a:sy n="32" d="100"/>
        </p:scale>
        <p:origin x="-2814" y="-96"/>
      </p:cViewPr>
      <p:guideLst>
        <p:guide orient="horz" pos="3130"/>
        <p:guide pos="2144"/>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49786" cy="496967"/>
          </a:xfrm>
          <a:prstGeom prst="rect">
            <a:avLst/>
          </a:prstGeom>
        </p:spPr>
        <p:txBody>
          <a:bodyPr vert="horz" lIns="95680" tIns="47840" rIns="95680" bIns="4784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9" y="1"/>
            <a:ext cx="2949786" cy="496967"/>
          </a:xfrm>
          <a:prstGeom prst="rect">
            <a:avLst/>
          </a:prstGeom>
        </p:spPr>
        <p:txBody>
          <a:bodyPr vert="horz" lIns="95680" tIns="47840" rIns="95680" bIns="47840" rtlCol="0"/>
          <a:lstStyle>
            <a:lvl1pPr algn="r">
              <a:defRPr sz="1200"/>
            </a:lvl1pPr>
          </a:lstStyle>
          <a:p>
            <a:fld id="{23BA2669-5FF5-4CAD-8692-D5ED035E4CD2}" type="datetimeFigureOut">
              <a:rPr kumimoji="1" lang="ja-JP" altLang="en-US" smtClean="0"/>
              <a:t>2018/3/9</a:t>
            </a:fld>
            <a:endParaRPr kumimoji="1" lang="ja-JP" altLang="en-US"/>
          </a:p>
        </p:txBody>
      </p:sp>
      <p:sp>
        <p:nvSpPr>
          <p:cNvPr id="4" name="スライド イメージ プレースホルダー 3"/>
          <p:cNvSpPr>
            <a:spLocks noGrp="1" noRot="1" noChangeAspect="1"/>
          </p:cNvSpPr>
          <p:nvPr>
            <p:ph type="sldImg" idx="2"/>
          </p:nvPr>
        </p:nvSpPr>
        <p:spPr>
          <a:xfrm>
            <a:off x="2087563" y="746125"/>
            <a:ext cx="2632075" cy="3725863"/>
          </a:xfrm>
          <a:prstGeom prst="rect">
            <a:avLst/>
          </a:prstGeom>
          <a:noFill/>
          <a:ln w="12700">
            <a:solidFill>
              <a:prstClr val="black"/>
            </a:solidFill>
          </a:ln>
        </p:spPr>
        <p:txBody>
          <a:bodyPr vert="horz" lIns="95680" tIns="47840" rIns="95680" bIns="4784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5680" tIns="47840" rIns="95680" bIns="4784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7"/>
            <a:ext cx="2949786" cy="496967"/>
          </a:xfrm>
          <a:prstGeom prst="rect">
            <a:avLst/>
          </a:prstGeom>
        </p:spPr>
        <p:txBody>
          <a:bodyPr vert="horz" lIns="95680" tIns="47840" rIns="95680" bIns="4784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9" y="9440647"/>
            <a:ext cx="2949786" cy="496967"/>
          </a:xfrm>
          <a:prstGeom prst="rect">
            <a:avLst/>
          </a:prstGeom>
        </p:spPr>
        <p:txBody>
          <a:bodyPr vert="horz" lIns="95680" tIns="47840" rIns="95680" bIns="47840" rtlCol="0" anchor="b"/>
          <a:lstStyle>
            <a:lvl1pPr algn="r">
              <a:defRPr sz="1200"/>
            </a:lvl1pPr>
          </a:lstStyle>
          <a:p>
            <a:fld id="{20829746-66B8-4944-920B-3119C3018E8D}" type="slidenum">
              <a:rPr kumimoji="1" lang="ja-JP" altLang="en-US" smtClean="0"/>
              <a:t>‹#›</a:t>
            </a:fld>
            <a:endParaRPr kumimoji="1" lang="ja-JP" altLang="en-US"/>
          </a:p>
        </p:txBody>
      </p:sp>
    </p:spTree>
    <p:extLst>
      <p:ext uri="{BB962C8B-B14F-4D97-AF65-F5344CB8AC3E}">
        <p14:creationId xmlns:p14="http://schemas.microsoft.com/office/powerpoint/2010/main" val="2440238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087563" y="746125"/>
            <a:ext cx="2632075" cy="3725863"/>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0829746-66B8-4944-920B-3119C3018E8D}" type="slidenum">
              <a:rPr lang="ja-JP" altLang="en-US" smtClean="0">
                <a:solidFill>
                  <a:prstClr val="black"/>
                </a:solidFill>
              </a:rPr>
              <a:pPr/>
              <a:t>3</a:t>
            </a:fld>
            <a:endParaRPr lang="ja-JP" altLang="en-US">
              <a:solidFill>
                <a:prstClr val="black"/>
              </a:solidFill>
            </a:endParaRPr>
          </a:p>
        </p:txBody>
      </p:sp>
    </p:spTree>
    <p:extLst>
      <p:ext uri="{BB962C8B-B14F-4D97-AF65-F5344CB8AC3E}">
        <p14:creationId xmlns:p14="http://schemas.microsoft.com/office/powerpoint/2010/main" val="704283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802005" y="4697786"/>
            <a:ext cx="9089390" cy="3241541"/>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604010" y="8569432"/>
            <a:ext cx="7485380" cy="3864646"/>
          </a:xfrm>
        </p:spPr>
        <p:txBody>
          <a:bodyPr/>
          <a:lstStyle>
            <a:lvl1pPr marL="0" indent="0" algn="ctr">
              <a:buNone/>
              <a:defRPr>
                <a:solidFill>
                  <a:schemeClr val="tx1">
                    <a:tint val="75000"/>
                  </a:schemeClr>
                </a:solidFill>
              </a:defRPr>
            </a:lvl1pPr>
            <a:lvl2pPr marL="737555" indent="0" algn="ctr">
              <a:buNone/>
              <a:defRPr>
                <a:solidFill>
                  <a:schemeClr val="tx1">
                    <a:tint val="75000"/>
                  </a:schemeClr>
                </a:solidFill>
              </a:defRPr>
            </a:lvl2pPr>
            <a:lvl3pPr marL="1475110" indent="0" algn="ctr">
              <a:buNone/>
              <a:defRPr>
                <a:solidFill>
                  <a:schemeClr val="tx1">
                    <a:tint val="75000"/>
                  </a:schemeClr>
                </a:solidFill>
              </a:defRPr>
            </a:lvl3pPr>
            <a:lvl4pPr marL="2212665" indent="0" algn="ctr">
              <a:buNone/>
              <a:defRPr>
                <a:solidFill>
                  <a:schemeClr val="tx1">
                    <a:tint val="75000"/>
                  </a:schemeClr>
                </a:solidFill>
              </a:defRPr>
            </a:lvl4pPr>
            <a:lvl5pPr marL="2950220" indent="0" algn="ctr">
              <a:buNone/>
              <a:defRPr>
                <a:solidFill>
                  <a:schemeClr val="tx1">
                    <a:tint val="75000"/>
                  </a:schemeClr>
                </a:solidFill>
              </a:defRPr>
            </a:lvl5pPr>
            <a:lvl6pPr marL="3687775" indent="0" algn="ctr">
              <a:buNone/>
              <a:defRPr>
                <a:solidFill>
                  <a:schemeClr val="tx1">
                    <a:tint val="75000"/>
                  </a:schemeClr>
                </a:solidFill>
              </a:defRPr>
            </a:lvl6pPr>
            <a:lvl7pPr marL="4425330" indent="0" algn="ctr">
              <a:buNone/>
              <a:defRPr>
                <a:solidFill>
                  <a:schemeClr val="tx1">
                    <a:tint val="75000"/>
                  </a:schemeClr>
                </a:solidFill>
              </a:defRPr>
            </a:lvl7pPr>
            <a:lvl8pPr marL="5162885" indent="0" algn="ctr">
              <a:buNone/>
              <a:defRPr>
                <a:solidFill>
                  <a:schemeClr val="tx1">
                    <a:tint val="75000"/>
                  </a:schemeClr>
                </a:solidFill>
              </a:defRPr>
            </a:lvl8pPr>
            <a:lvl9pPr marL="590044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A514BD1F-BE3B-4AEB-8513-8919BC955E20}" type="datetimeFigureOut">
              <a:rPr kumimoji="1" lang="ja-JP" altLang="en-US" smtClean="0"/>
              <a:t>2018/3/9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980A813-2DA4-4122-B23D-099C5B278C7D}" type="slidenum">
              <a:rPr kumimoji="1" lang="ja-JP" altLang="en-US" smtClean="0"/>
              <a:t>‹#›</a:t>
            </a:fld>
            <a:endParaRPr kumimoji="1" lang="ja-JP" altLang="en-US"/>
          </a:p>
        </p:txBody>
      </p:sp>
    </p:spTree>
    <p:extLst>
      <p:ext uri="{BB962C8B-B14F-4D97-AF65-F5344CB8AC3E}">
        <p14:creationId xmlns:p14="http://schemas.microsoft.com/office/powerpoint/2010/main" val="1334610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514BD1F-BE3B-4AEB-8513-8919BC955E20}" type="datetimeFigureOut">
              <a:rPr kumimoji="1" lang="ja-JP" altLang="en-US" smtClean="0"/>
              <a:t>2018/3/9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980A813-2DA4-4122-B23D-099C5B278C7D}" type="slidenum">
              <a:rPr kumimoji="1" lang="ja-JP" altLang="en-US" smtClean="0"/>
              <a:t>‹#›</a:t>
            </a:fld>
            <a:endParaRPr kumimoji="1" lang="ja-JP" altLang="en-US"/>
          </a:p>
        </p:txBody>
      </p:sp>
    </p:spTree>
    <p:extLst>
      <p:ext uri="{BB962C8B-B14F-4D97-AF65-F5344CB8AC3E}">
        <p14:creationId xmlns:p14="http://schemas.microsoft.com/office/powerpoint/2010/main" val="16037371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9067113" y="1333725"/>
            <a:ext cx="2812588" cy="28452751"/>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625639" y="1333725"/>
            <a:ext cx="8263250" cy="28452751"/>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514BD1F-BE3B-4AEB-8513-8919BC955E20}" type="datetimeFigureOut">
              <a:rPr kumimoji="1" lang="ja-JP" altLang="en-US" smtClean="0"/>
              <a:t>2018/3/9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980A813-2DA4-4122-B23D-099C5B278C7D}" type="slidenum">
              <a:rPr kumimoji="1" lang="ja-JP" altLang="en-US" smtClean="0"/>
              <a:t>‹#›</a:t>
            </a:fld>
            <a:endParaRPr kumimoji="1" lang="ja-JP" altLang="en-US"/>
          </a:p>
        </p:txBody>
      </p:sp>
    </p:spTree>
    <p:extLst>
      <p:ext uri="{BB962C8B-B14F-4D97-AF65-F5344CB8AC3E}">
        <p14:creationId xmlns:p14="http://schemas.microsoft.com/office/powerpoint/2010/main" val="3065519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A514BD1F-BE3B-4AEB-8513-8919BC955E20}" type="datetimeFigureOut">
              <a:rPr kumimoji="1" lang="ja-JP" altLang="en-US" smtClean="0"/>
              <a:t>2018/3/9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980A813-2DA4-4122-B23D-099C5B278C7D}" type="slidenum">
              <a:rPr kumimoji="1" lang="ja-JP" altLang="en-US" smtClean="0"/>
              <a:t>‹#›</a:t>
            </a:fld>
            <a:endParaRPr kumimoji="1" lang="ja-JP" altLang="en-US"/>
          </a:p>
        </p:txBody>
      </p:sp>
    </p:spTree>
    <p:extLst>
      <p:ext uri="{BB962C8B-B14F-4D97-AF65-F5344CB8AC3E}">
        <p14:creationId xmlns:p14="http://schemas.microsoft.com/office/powerpoint/2010/main" val="24922944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44705" y="9717625"/>
            <a:ext cx="9089390" cy="3003501"/>
          </a:xfrm>
        </p:spPr>
        <p:txBody>
          <a:bodyPr anchor="t"/>
          <a:lstStyle>
            <a:lvl1pPr algn="l">
              <a:defRPr sz="65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44705" y="6409574"/>
            <a:ext cx="9089390" cy="3308051"/>
          </a:xfrm>
        </p:spPr>
        <p:txBody>
          <a:bodyPr anchor="b"/>
          <a:lstStyle>
            <a:lvl1pPr marL="0" indent="0">
              <a:buNone/>
              <a:defRPr sz="3200">
                <a:solidFill>
                  <a:schemeClr val="tx1">
                    <a:tint val="75000"/>
                  </a:schemeClr>
                </a:solidFill>
              </a:defRPr>
            </a:lvl1pPr>
            <a:lvl2pPr marL="737555" indent="0">
              <a:buNone/>
              <a:defRPr sz="2900">
                <a:solidFill>
                  <a:schemeClr val="tx1">
                    <a:tint val="75000"/>
                  </a:schemeClr>
                </a:solidFill>
              </a:defRPr>
            </a:lvl2pPr>
            <a:lvl3pPr marL="1475110" indent="0">
              <a:buNone/>
              <a:defRPr sz="2600">
                <a:solidFill>
                  <a:schemeClr val="tx1">
                    <a:tint val="75000"/>
                  </a:schemeClr>
                </a:solidFill>
              </a:defRPr>
            </a:lvl3pPr>
            <a:lvl4pPr marL="2212665" indent="0">
              <a:buNone/>
              <a:defRPr sz="2300">
                <a:solidFill>
                  <a:schemeClr val="tx1">
                    <a:tint val="75000"/>
                  </a:schemeClr>
                </a:solidFill>
              </a:defRPr>
            </a:lvl4pPr>
            <a:lvl5pPr marL="2950220" indent="0">
              <a:buNone/>
              <a:defRPr sz="2300">
                <a:solidFill>
                  <a:schemeClr val="tx1">
                    <a:tint val="75000"/>
                  </a:schemeClr>
                </a:solidFill>
              </a:defRPr>
            </a:lvl5pPr>
            <a:lvl6pPr marL="3687775" indent="0">
              <a:buNone/>
              <a:defRPr sz="2300">
                <a:solidFill>
                  <a:schemeClr val="tx1">
                    <a:tint val="75000"/>
                  </a:schemeClr>
                </a:solidFill>
              </a:defRPr>
            </a:lvl6pPr>
            <a:lvl7pPr marL="4425330" indent="0">
              <a:buNone/>
              <a:defRPr sz="2300">
                <a:solidFill>
                  <a:schemeClr val="tx1">
                    <a:tint val="75000"/>
                  </a:schemeClr>
                </a:solidFill>
              </a:defRPr>
            </a:lvl7pPr>
            <a:lvl8pPr marL="5162885" indent="0">
              <a:buNone/>
              <a:defRPr sz="2300">
                <a:solidFill>
                  <a:schemeClr val="tx1">
                    <a:tint val="75000"/>
                  </a:schemeClr>
                </a:solidFill>
              </a:defRPr>
            </a:lvl8pPr>
            <a:lvl9pPr marL="5900440" indent="0">
              <a:buNone/>
              <a:defRPr sz="23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A514BD1F-BE3B-4AEB-8513-8919BC955E20}" type="datetimeFigureOut">
              <a:rPr kumimoji="1" lang="ja-JP" altLang="en-US" smtClean="0"/>
              <a:t>2018/3/9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980A813-2DA4-4122-B23D-099C5B278C7D}" type="slidenum">
              <a:rPr kumimoji="1" lang="ja-JP" altLang="en-US" smtClean="0"/>
              <a:t>‹#›</a:t>
            </a:fld>
            <a:endParaRPr kumimoji="1" lang="ja-JP" altLang="en-US"/>
          </a:p>
        </p:txBody>
      </p:sp>
    </p:spTree>
    <p:extLst>
      <p:ext uri="{BB962C8B-B14F-4D97-AF65-F5344CB8AC3E}">
        <p14:creationId xmlns:p14="http://schemas.microsoft.com/office/powerpoint/2010/main" val="1432858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625639" y="7781802"/>
            <a:ext cx="5537918" cy="22004674"/>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341782" y="7781802"/>
            <a:ext cx="5537919" cy="22004674"/>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A514BD1F-BE3B-4AEB-8513-8919BC955E20}" type="datetimeFigureOut">
              <a:rPr kumimoji="1" lang="ja-JP" altLang="en-US" smtClean="0"/>
              <a:t>2018/3/9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980A813-2DA4-4122-B23D-099C5B278C7D}" type="slidenum">
              <a:rPr kumimoji="1" lang="ja-JP" altLang="en-US" smtClean="0"/>
              <a:t>‹#›</a:t>
            </a:fld>
            <a:endParaRPr kumimoji="1" lang="ja-JP" altLang="en-US"/>
          </a:p>
        </p:txBody>
      </p:sp>
    </p:spTree>
    <p:extLst>
      <p:ext uri="{BB962C8B-B14F-4D97-AF65-F5344CB8AC3E}">
        <p14:creationId xmlns:p14="http://schemas.microsoft.com/office/powerpoint/2010/main" val="39756851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34670" y="605603"/>
            <a:ext cx="9624060" cy="2520420"/>
          </a:xfrm>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671" y="3385067"/>
            <a:ext cx="4724775" cy="1410735"/>
          </a:xfrm>
        </p:spPr>
        <p:txBody>
          <a:bodyPr anchor="b"/>
          <a:lstStyle>
            <a:lvl1pPr marL="0" indent="0">
              <a:buNone/>
              <a:defRPr sz="3900" b="1"/>
            </a:lvl1pPr>
            <a:lvl2pPr marL="737555" indent="0">
              <a:buNone/>
              <a:defRPr sz="3200" b="1"/>
            </a:lvl2pPr>
            <a:lvl3pPr marL="1475110" indent="0">
              <a:buNone/>
              <a:defRPr sz="2900" b="1"/>
            </a:lvl3pPr>
            <a:lvl4pPr marL="2212665" indent="0">
              <a:buNone/>
              <a:defRPr sz="2600" b="1"/>
            </a:lvl4pPr>
            <a:lvl5pPr marL="2950220" indent="0">
              <a:buNone/>
              <a:defRPr sz="2600" b="1"/>
            </a:lvl5pPr>
            <a:lvl6pPr marL="3687775" indent="0">
              <a:buNone/>
              <a:defRPr sz="2600" b="1"/>
            </a:lvl6pPr>
            <a:lvl7pPr marL="4425330" indent="0">
              <a:buNone/>
              <a:defRPr sz="2600" b="1"/>
            </a:lvl7pPr>
            <a:lvl8pPr marL="5162885" indent="0">
              <a:buNone/>
              <a:defRPr sz="2600" b="1"/>
            </a:lvl8pPr>
            <a:lvl9pPr marL="5900440" indent="0">
              <a:buNone/>
              <a:defRPr sz="2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534671" y="4795801"/>
            <a:ext cx="4724775" cy="8712955"/>
          </a:xfrm>
        </p:spPr>
        <p:txBody>
          <a:bodyPr/>
          <a:lstStyle>
            <a:lvl1pPr>
              <a:defRPr sz="3900"/>
            </a:lvl1pPr>
            <a:lvl2pPr>
              <a:defRPr sz="3200"/>
            </a:lvl2pPr>
            <a:lvl3pPr>
              <a:defRPr sz="2900"/>
            </a:lvl3pPr>
            <a:lvl4pPr>
              <a:defRPr sz="2600"/>
            </a:lvl4pPr>
            <a:lvl5pPr>
              <a:defRPr sz="2600"/>
            </a:lvl5pPr>
            <a:lvl6pPr>
              <a:defRPr sz="2600"/>
            </a:lvl6pPr>
            <a:lvl7pPr>
              <a:defRPr sz="2600"/>
            </a:lvl7pPr>
            <a:lvl8pPr>
              <a:defRPr sz="2600"/>
            </a:lvl8pPr>
            <a:lvl9pPr>
              <a:defRPr sz="2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432100" y="3385067"/>
            <a:ext cx="4726631" cy="1410735"/>
          </a:xfrm>
        </p:spPr>
        <p:txBody>
          <a:bodyPr anchor="b"/>
          <a:lstStyle>
            <a:lvl1pPr marL="0" indent="0">
              <a:buNone/>
              <a:defRPr sz="3900" b="1"/>
            </a:lvl1pPr>
            <a:lvl2pPr marL="737555" indent="0">
              <a:buNone/>
              <a:defRPr sz="3200" b="1"/>
            </a:lvl2pPr>
            <a:lvl3pPr marL="1475110" indent="0">
              <a:buNone/>
              <a:defRPr sz="2900" b="1"/>
            </a:lvl3pPr>
            <a:lvl4pPr marL="2212665" indent="0">
              <a:buNone/>
              <a:defRPr sz="2600" b="1"/>
            </a:lvl4pPr>
            <a:lvl5pPr marL="2950220" indent="0">
              <a:buNone/>
              <a:defRPr sz="2600" b="1"/>
            </a:lvl5pPr>
            <a:lvl6pPr marL="3687775" indent="0">
              <a:buNone/>
              <a:defRPr sz="2600" b="1"/>
            </a:lvl6pPr>
            <a:lvl7pPr marL="4425330" indent="0">
              <a:buNone/>
              <a:defRPr sz="2600" b="1"/>
            </a:lvl7pPr>
            <a:lvl8pPr marL="5162885" indent="0">
              <a:buNone/>
              <a:defRPr sz="2600" b="1"/>
            </a:lvl8pPr>
            <a:lvl9pPr marL="5900440" indent="0">
              <a:buNone/>
              <a:defRPr sz="2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432100" y="4795801"/>
            <a:ext cx="4726631" cy="8712955"/>
          </a:xfrm>
        </p:spPr>
        <p:txBody>
          <a:bodyPr/>
          <a:lstStyle>
            <a:lvl1pPr>
              <a:defRPr sz="3900"/>
            </a:lvl1pPr>
            <a:lvl2pPr>
              <a:defRPr sz="3200"/>
            </a:lvl2pPr>
            <a:lvl3pPr>
              <a:defRPr sz="2900"/>
            </a:lvl3pPr>
            <a:lvl4pPr>
              <a:defRPr sz="2600"/>
            </a:lvl4pPr>
            <a:lvl5pPr>
              <a:defRPr sz="2600"/>
            </a:lvl5pPr>
            <a:lvl6pPr>
              <a:defRPr sz="2600"/>
            </a:lvl6pPr>
            <a:lvl7pPr>
              <a:defRPr sz="2600"/>
            </a:lvl7pPr>
            <a:lvl8pPr>
              <a:defRPr sz="2600"/>
            </a:lvl8pPr>
            <a:lvl9pPr>
              <a:defRPr sz="2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A514BD1F-BE3B-4AEB-8513-8919BC955E20}" type="datetimeFigureOut">
              <a:rPr kumimoji="1" lang="ja-JP" altLang="en-US" smtClean="0"/>
              <a:t>2018/3/9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B980A813-2DA4-4122-B23D-099C5B278C7D}" type="slidenum">
              <a:rPr kumimoji="1" lang="ja-JP" altLang="en-US" smtClean="0"/>
              <a:t>‹#›</a:t>
            </a:fld>
            <a:endParaRPr kumimoji="1" lang="ja-JP" altLang="en-US"/>
          </a:p>
        </p:txBody>
      </p:sp>
    </p:spTree>
    <p:extLst>
      <p:ext uri="{BB962C8B-B14F-4D97-AF65-F5344CB8AC3E}">
        <p14:creationId xmlns:p14="http://schemas.microsoft.com/office/powerpoint/2010/main" val="3403707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A514BD1F-BE3B-4AEB-8513-8919BC955E20}" type="datetimeFigureOut">
              <a:rPr kumimoji="1" lang="ja-JP" altLang="en-US" smtClean="0"/>
              <a:t>2018/3/9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B980A813-2DA4-4122-B23D-099C5B278C7D}" type="slidenum">
              <a:rPr kumimoji="1" lang="ja-JP" altLang="en-US" smtClean="0"/>
              <a:t>‹#›</a:t>
            </a:fld>
            <a:endParaRPr kumimoji="1" lang="ja-JP" altLang="en-US"/>
          </a:p>
        </p:txBody>
      </p:sp>
    </p:spTree>
    <p:extLst>
      <p:ext uri="{BB962C8B-B14F-4D97-AF65-F5344CB8AC3E}">
        <p14:creationId xmlns:p14="http://schemas.microsoft.com/office/powerpoint/2010/main" val="2702278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A514BD1F-BE3B-4AEB-8513-8919BC955E20}" type="datetimeFigureOut">
              <a:rPr kumimoji="1" lang="ja-JP" altLang="en-US" smtClean="0"/>
              <a:t>2018/3/9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B980A813-2DA4-4122-B23D-099C5B278C7D}" type="slidenum">
              <a:rPr kumimoji="1" lang="ja-JP" altLang="en-US" smtClean="0"/>
              <a:t>‹#›</a:t>
            </a:fld>
            <a:endParaRPr kumimoji="1" lang="ja-JP" altLang="en-US"/>
          </a:p>
        </p:txBody>
      </p:sp>
    </p:spTree>
    <p:extLst>
      <p:ext uri="{BB962C8B-B14F-4D97-AF65-F5344CB8AC3E}">
        <p14:creationId xmlns:p14="http://schemas.microsoft.com/office/powerpoint/2010/main" val="2997056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4672" y="602101"/>
            <a:ext cx="3518055" cy="2562428"/>
          </a:xfrm>
        </p:spPr>
        <p:txBody>
          <a:bodyPr anchor="b"/>
          <a:lstStyle>
            <a:lvl1pPr algn="l">
              <a:defRPr sz="32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4180822" y="602103"/>
            <a:ext cx="5977908" cy="12906657"/>
          </a:xfrm>
        </p:spPr>
        <p:txBody>
          <a:bodyPr/>
          <a:lstStyle>
            <a:lvl1pPr>
              <a:defRPr sz="5200"/>
            </a:lvl1pPr>
            <a:lvl2pPr>
              <a:defRPr sz="4500"/>
            </a:lvl2pPr>
            <a:lvl3pPr>
              <a:defRPr sz="3900"/>
            </a:lvl3pPr>
            <a:lvl4pPr>
              <a:defRPr sz="3200"/>
            </a:lvl4pPr>
            <a:lvl5pPr>
              <a:defRPr sz="3200"/>
            </a:lvl5pPr>
            <a:lvl6pPr>
              <a:defRPr sz="3200"/>
            </a:lvl6pPr>
            <a:lvl7pPr>
              <a:defRPr sz="3200"/>
            </a:lvl7pPr>
            <a:lvl8pPr>
              <a:defRPr sz="3200"/>
            </a:lvl8pPr>
            <a:lvl9pPr>
              <a:defRPr sz="32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534672" y="3164530"/>
            <a:ext cx="3518055" cy="10344228"/>
          </a:xfrm>
        </p:spPr>
        <p:txBody>
          <a:bodyPr/>
          <a:lstStyle>
            <a:lvl1pPr marL="0" indent="0">
              <a:buNone/>
              <a:defRPr sz="2300"/>
            </a:lvl1pPr>
            <a:lvl2pPr marL="737555" indent="0">
              <a:buNone/>
              <a:defRPr sz="1900"/>
            </a:lvl2pPr>
            <a:lvl3pPr marL="1475110" indent="0">
              <a:buNone/>
              <a:defRPr sz="1600"/>
            </a:lvl3pPr>
            <a:lvl4pPr marL="2212665" indent="0">
              <a:buNone/>
              <a:defRPr sz="1500"/>
            </a:lvl4pPr>
            <a:lvl5pPr marL="2950220" indent="0">
              <a:buNone/>
              <a:defRPr sz="1500"/>
            </a:lvl5pPr>
            <a:lvl6pPr marL="3687775" indent="0">
              <a:buNone/>
              <a:defRPr sz="1500"/>
            </a:lvl6pPr>
            <a:lvl7pPr marL="4425330" indent="0">
              <a:buNone/>
              <a:defRPr sz="1500"/>
            </a:lvl7pPr>
            <a:lvl8pPr marL="5162885" indent="0">
              <a:buNone/>
              <a:defRPr sz="1500"/>
            </a:lvl8pPr>
            <a:lvl9pPr marL="5900440" indent="0">
              <a:buNone/>
              <a:defRPr sz="15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514BD1F-BE3B-4AEB-8513-8919BC955E20}" type="datetimeFigureOut">
              <a:rPr kumimoji="1" lang="ja-JP" altLang="en-US" smtClean="0"/>
              <a:t>2018/3/9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980A813-2DA4-4122-B23D-099C5B278C7D}" type="slidenum">
              <a:rPr kumimoji="1" lang="ja-JP" altLang="en-US" smtClean="0"/>
              <a:t>‹#›</a:t>
            </a:fld>
            <a:endParaRPr kumimoji="1" lang="ja-JP" altLang="en-US"/>
          </a:p>
        </p:txBody>
      </p:sp>
    </p:spTree>
    <p:extLst>
      <p:ext uri="{BB962C8B-B14F-4D97-AF65-F5344CB8AC3E}">
        <p14:creationId xmlns:p14="http://schemas.microsoft.com/office/powerpoint/2010/main" val="3839387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095981" y="10585766"/>
            <a:ext cx="6416040" cy="1249711"/>
          </a:xfrm>
        </p:spPr>
        <p:txBody>
          <a:bodyPr anchor="b"/>
          <a:lstStyle>
            <a:lvl1pPr algn="l">
              <a:defRPr sz="32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2095981" y="1351227"/>
            <a:ext cx="6416040" cy="9073515"/>
          </a:xfrm>
        </p:spPr>
        <p:txBody>
          <a:bodyPr/>
          <a:lstStyle>
            <a:lvl1pPr marL="0" indent="0">
              <a:buNone/>
              <a:defRPr sz="5200"/>
            </a:lvl1pPr>
            <a:lvl2pPr marL="737555" indent="0">
              <a:buNone/>
              <a:defRPr sz="4500"/>
            </a:lvl2pPr>
            <a:lvl3pPr marL="1475110" indent="0">
              <a:buNone/>
              <a:defRPr sz="3900"/>
            </a:lvl3pPr>
            <a:lvl4pPr marL="2212665" indent="0">
              <a:buNone/>
              <a:defRPr sz="3200"/>
            </a:lvl4pPr>
            <a:lvl5pPr marL="2950220" indent="0">
              <a:buNone/>
              <a:defRPr sz="3200"/>
            </a:lvl5pPr>
            <a:lvl6pPr marL="3687775" indent="0">
              <a:buNone/>
              <a:defRPr sz="3200"/>
            </a:lvl6pPr>
            <a:lvl7pPr marL="4425330" indent="0">
              <a:buNone/>
              <a:defRPr sz="3200"/>
            </a:lvl7pPr>
            <a:lvl8pPr marL="5162885" indent="0">
              <a:buNone/>
              <a:defRPr sz="3200"/>
            </a:lvl8pPr>
            <a:lvl9pPr marL="5900440" indent="0">
              <a:buNone/>
              <a:defRPr sz="3200"/>
            </a:lvl9pPr>
          </a:lstStyle>
          <a:p>
            <a:endParaRPr kumimoji="1" lang="ja-JP" altLang="en-US"/>
          </a:p>
        </p:txBody>
      </p:sp>
      <p:sp>
        <p:nvSpPr>
          <p:cNvPr id="4" name="テキスト プレースホルダー 3"/>
          <p:cNvSpPr>
            <a:spLocks noGrp="1"/>
          </p:cNvSpPr>
          <p:nvPr>
            <p:ph type="body" sz="half" idx="2"/>
          </p:nvPr>
        </p:nvSpPr>
        <p:spPr>
          <a:xfrm>
            <a:off x="2095981" y="11835478"/>
            <a:ext cx="6416040" cy="1774794"/>
          </a:xfrm>
        </p:spPr>
        <p:txBody>
          <a:bodyPr/>
          <a:lstStyle>
            <a:lvl1pPr marL="0" indent="0">
              <a:buNone/>
              <a:defRPr sz="2300"/>
            </a:lvl1pPr>
            <a:lvl2pPr marL="737555" indent="0">
              <a:buNone/>
              <a:defRPr sz="1900"/>
            </a:lvl2pPr>
            <a:lvl3pPr marL="1475110" indent="0">
              <a:buNone/>
              <a:defRPr sz="1600"/>
            </a:lvl3pPr>
            <a:lvl4pPr marL="2212665" indent="0">
              <a:buNone/>
              <a:defRPr sz="1500"/>
            </a:lvl4pPr>
            <a:lvl5pPr marL="2950220" indent="0">
              <a:buNone/>
              <a:defRPr sz="1500"/>
            </a:lvl5pPr>
            <a:lvl6pPr marL="3687775" indent="0">
              <a:buNone/>
              <a:defRPr sz="1500"/>
            </a:lvl6pPr>
            <a:lvl7pPr marL="4425330" indent="0">
              <a:buNone/>
              <a:defRPr sz="1500"/>
            </a:lvl7pPr>
            <a:lvl8pPr marL="5162885" indent="0">
              <a:buNone/>
              <a:defRPr sz="1500"/>
            </a:lvl8pPr>
            <a:lvl9pPr marL="5900440" indent="0">
              <a:buNone/>
              <a:defRPr sz="15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A514BD1F-BE3B-4AEB-8513-8919BC955E20}" type="datetimeFigureOut">
              <a:rPr kumimoji="1" lang="ja-JP" altLang="en-US" smtClean="0"/>
              <a:t>2018/3/9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980A813-2DA4-4122-B23D-099C5B278C7D}" type="slidenum">
              <a:rPr kumimoji="1" lang="ja-JP" altLang="en-US" smtClean="0"/>
              <a:t>‹#›</a:t>
            </a:fld>
            <a:endParaRPr kumimoji="1" lang="ja-JP" altLang="en-US"/>
          </a:p>
        </p:txBody>
      </p:sp>
    </p:spTree>
    <p:extLst>
      <p:ext uri="{BB962C8B-B14F-4D97-AF65-F5344CB8AC3E}">
        <p14:creationId xmlns:p14="http://schemas.microsoft.com/office/powerpoint/2010/main" val="40098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534670" y="605603"/>
            <a:ext cx="9624060" cy="2520420"/>
          </a:xfrm>
          <a:prstGeom prst="rect">
            <a:avLst/>
          </a:prstGeom>
        </p:spPr>
        <p:txBody>
          <a:bodyPr vert="horz" lIns="147511" tIns="73756" rIns="147511" bIns="73756"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534670" y="3528593"/>
            <a:ext cx="9624060" cy="9980166"/>
          </a:xfrm>
          <a:prstGeom prst="rect">
            <a:avLst/>
          </a:prstGeom>
        </p:spPr>
        <p:txBody>
          <a:bodyPr vert="horz" lIns="147511" tIns="73756" rIns="147511" bIns="73756"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534671" y="14016342"/>
            <a:ext cx="2495127" cy="805134"/>
          </a:xfrm>
          <a:prstGeom prst="rect">
            <a:avLst/>
          </a:prstGeom>
        </p:spPr>
        <p:txBody>
          <a:bodyPr vert="horz" lIns="147511" tIns="73756" rIns="147511" bIns="73756" rtlCol="0" anchor="ctr"/>
          <a:lstStyle>
            <a:lvl1pPr algn="l">
              <a:defRPr sz="1900">
                <a:solidFill>
                  <a:schemeClr val="tx1">
                    <a:tint val="75000"/>
                  </a:schemeClr>
                </a:solidFill>
              </a:defRPr>
            </a:lvl1pPr>
          </a:lstStyle>
          <a:p>
            <a:fld id="{A514BD1F-BE3B-4AEB-8513-8919BC955E20}" type="datetimeFigureOut">
              <a:rPr kumimoji="1" lang="ja-JP" altLang="en-US" smtClean="0"/>
              <a:t>2018/3/9</a:t>
            </a:fld>
            <a:endParaRPr kumimoji="1" lang="ja-JP" altLang="en-US"/>
          </a:p>
        </p:txBody>
      </p:sp>
      <p:sp>
        <p:nvSpPr>
          <p:cNvPr id="5" name="フッター プレースホルダー 4"/>
          <p:cNvSpPr>
            <a:spLocks noGrp="1"/>
          </p:cNvSpPr>
          <p:nvPr>
            <p:ph type="ftr" sz="quarter" idx="3"/>
          </p:nvPr>
        </p:nvSpPr>
        <p:spPr>
          <a:xfrm>
            <a:off x="3653580" y="14016342"/>
            <a:ext cx="3386243" cy="805134"/>
          </a:xfrm>
          <a:prstGeom prst="rect">
            <a:avLst/>
          </a:prstGeom>
        </p:spPr>
        <p:txBody>
          <a:bodyPr vert="horz" lIns="147511" tIns="73756" rIns="147511" bIns="73756" rtlCol="0" anchor="ctr"/>
          <a:lstStyle>
            <a:lvl1pPr algn="ctr">
              <a:defRPr sz="19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63604" y="14016342"/>
            <a:ext cx="2495127" cy="805134"/>
          </a:xfrm>
          <a:prstGeom prst="rect">
            <a:avLst/>
          </a:prstGeom>
        </p:spPr>
        <p:txBody>
          <a:bodyPr vert="horz" lIns="147511" tIns="73756" rIns="147511" bIns="73756" rtlCol="0" anchor="ctr"/>
          <a:lstStyle>
            <a:lvl1pPr algn="r">
              <a:defRPr sz="1900">
                <a:solidFill>
                  <a:schemeClr val="tx1">
                    <a:tint val="75000"/>
                  </a:schemeClr>
                </a:solidFill>
              </a:defRPr>
            </a:lvl1pPr>
          </a:lstStyle>
          <a:p>
            <a:fld id="{B980A813-2DA4-4122-B23D-099C5B278C7D}" type="slidenum">
              <a:rPr kumimoji="1" lang="ja-JP" altLang="en-US" smtClean="0"/>
              <a:t>‹#›</a:t>
            </a:fld>
            <a:endParaRPr kumimoji="1" lang="ja-JP" altLang="en-US"/>
          </a:p>
        </p:txBody>
      </p:sp>
    </p:spTree>
    <p:extLst>
      <p:ext uri="{BB962C8B-B14F-4D97-AF65-F5344CB8AC3E}">
        <p14:creationId xmlns:p14="http://schemas.microsoft.com/office/powerpoint/2010/main" val="5212137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475110" rtl="0" eaLnBrk="1" latinLnBrk="0" hangingPunct="1">
        <a:spcBef>
          <a:spcPct val="0"/>
        </a:spcBef>
        <a:buNone/>
        <a:defRPr kumimoji="1" sz="7100" kern="1200">
          <a:solidFill>
            <a:schemeClr val="tx1"/>
          </a:solidFill>
          <a:latin typeface="+mj-lt"/>
          <a:ea typeface="+mj-ea"/>
          <a:cs typeface="+mj-cs"/>
        </a:defRPr>
      </a:lvl1pPr>
    </p:titleStyle>
    <p:bodyStyle>
      <a:lvl1pPr marL="553166" indent="-553166" algn="l" defTabSz="1475110" rtl="0" eaLnBrk="1" latinLnBrk="0" hangingPunct="1">
        <a:spcBef>
          <a:spcPct val="20000"/>
        </a:spcBef>
        <a:buFont typeface="Arial" panose="020B0604020202020204" pitchFamily="34" charset="0"/>
        <a:buChar char="•"/>
        <a:defRPr kumimoji="1" sz="5200" kern="1200">
          <a:solidFill>
            <a:schemeClr val="tx1"/>
          </a:solidFill>
          <a:latin typeface="+mn-lt"/>
          <a:ea typeface="+mn-ea"/>
          <a:cs typeface="+mn-cs"/>
        </a:defRPr>
      </a:lvl1pPr>
      <a:lvl2pPr marL="1198527" indent="-460972" algn="l" defTabSz="1475110" rtl="0" eaLnBrk="1" latinLnBrk="0" hangingPunct="1">
        <a:spcBef>
          <a:spcPct val="20000"/>
        </a:spcBef>
        <a:buFont typeface="Arial" panose="020B0604020202020204" pitchFamily="34" charset="0"/>
        <a:buChar char="–"/>
        <a:defRPr kumimoji="1" sz="4500" kern="1200">
          <a:solidFill>
            <a:schemeClr val="tx1"/>
          </a:solidFill>
          <a:latin typeface="+mn-lt"/>
          <a:ea typeface="+mn-ea"/>
          <a:cs typeface="+mn-cs"/>
        </a:defRPr>
      </a:lvl2pPr>
      <a:lvl3pPr marL="1843888" indent="-368778" algn="l" defTabSz="1475110" rtl="0" eaLnBrk="1" latinLnBrk="0" hangingPunct="1">
        <a:spcBef>
          <a:spcPct val="20000"/>
        </a:spcBef>
        <a:buFont typeface="Arial" panose="020B0604020202020204" pitchFamily="34" charset="0"/>
        <a:buChar char="•"/>
        <a:defRPr kumimoji="1" sz="3900" kern="1200">
          <a:solidFill>
            <a:schemeClr val="tx1"/>
          </a:solidFill>
          <a:latin typeface="+mn-lt"/>
          <a:ea typeface="+mn-ea"/>
          <a:cs typeface="+mn-cs"/>
        </a:defRPr>
      </a:lvl3pPr>
      <a:lvl4pPr marL="2581443" indent="-368778" algn="l" defTabSz="147511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4pPr>
      <a:lvl5pPr marL="3318998" indent="-368778" algn="l" defTabSz="147511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5pPr>
      <a:lvl6pPr marL="4056553" indent="-368778" algn="l" defTabSz="147511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6pPr>
      <a:lvl7pPr marL="4794108" indent="-368778" algn="l" defTabSz="147511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7pPr>
      <a:lvl8pPr marL="5531663" indent="-368778" algn="l" defTabSz="147511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8pPr>
      <a:lvl9pPr marL="6269218" indent="-368778" algn="l" defTabSz="147511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9pPr>
    </p:bodyStyle>
    <p:otherStyle>
      <a:defPPr>
        <a:defRPr lang="ja-JP"/>
      </a:defPPr>
      <a:lvl1pPr marL="0" algn="l" defTabSz="1475110" rtl="0" eaLnBrk="1" latinLnBrk="0" hangingPunct="1">
        <a:defRPr kumimoji="1" sz="2900" kern="1200">
          <a:solidFill>
            <a:schemeClr val="tx1"/>
          </a:solidFill>
          <a:latin typeface="+mn-lt"/>
          <a:ea typeface="+mn-ea"/>
          <a:cs typeface="+mn-cs"/>
        </a:defRPr>
      </a:lvl1pPr>
      <a:lvl2pPr marL="737555" algn="l" defTabSz="1475110" rtl="0" eaLnBrk="1" latinLnBrk="0" hangingPunct="1">
        <a:defRPr kumimoji="1" sz="2900" kern="1200">
          <a:solidFill>
            <a:schemeClr val="tx1"/>
          </a:solidFill>
          <a:latin typeface="+mn-lt"/>
          <a:ea typeface="+mn-ea"/>
          <a:cs typeface="+mn-cs"/>
        </a:defRPr>
      </a:lvl2pPr>
      <a:lvl3pPr marL="1475110" algn="l" defTabSz="1475110" rtl="0" eaLnBrk="1" latinLnBrk="0" hangingPunct="1">
        <a:defRPr kumimoji="1" sz="2900" kern="1200">
          <a:solidFill>
            <a:schemeClr val="tx1"/>
          </a:solidFill>
          <a:latin typeface="+mn-lt"/>
          <a:ea typeface="+mn-ea"/>
          <a:cs typeface="+mn-cs"/>
        </a:defRPr>
      </a:lvl3pPr>
      <a:lvl4pPr marL="2212665" algn="l" defTabSz="1475110" rtl="0" eaLnBrk="1" latinLnBrk="0" hangingPunct="1">
        <a:defRPr kumimoji="1" sz="2900" kern="1200">
          <a:solidFill>
            <a:schemeClr val="tx1"/>
          </a:solidFill>
          <a:latin typeface="+mn-lt"/>
          <a:ea typeface="+mn-ea"/>
          <a:cs typeface="+mn-cs"/>
        </a:defRPr>
      </a:lvl4pPr>
      <a:lvl5pPr marL="2950220" algn="l" defTabSz="1475110" rtl="0" eaLnBrk="1" latinLnBrk="0" hangingPunct="1">
        <a:defRPr kumimoji="1" sz="2900" kern="1200">
          <a:solidFill>
            <a:schemeClr val="tx1"/>
          </a:solidFill>
          <a:latin typeface="+mn-lt"/>
          <a:ea typeface="+mn-ea"/>
          <a:cs typeface="+mn-cs"/>
        </a:defRPr>
      </a:lvl5pPr>
      <a:lvl6pPr marL="3687775" algn="l" defTabSz="1475110" rtl="0" eaLnBrk="1" latinLnBrk="0" hangingPunct="1">
        <a:defRPr kumimoji="1" sz="2900" kern="1200">
          <a:solidFill>
            <a:schemeClr val="tx1"/>
          </a:solidFill>
          <a:latin typeface="+mn-lt"/>
          <a:ea typeface="+mn-ea"/>
          <a:cs typeface="+mn-cs"/>
        </a:defRPr>
      </a:lvl6pPr>
      <a:lvl7pPr marL="4425330" algn="l" defTabSz="1475110" rtl="0" eaLnBrk="1" latinLnBrk="0" hangingPunct="1">
        <a:defRPr kumimoji="1" sz="2900" kern="1200">
          <a:solidFill>
            <a:schemeClr val="tx1"/>
          </a:solidFill>
          <a:latin typeface="+mn-lt"/>
          <a:ea typeface="+mn-ea"/>
          <a:cs typeface="+mn-cs"/>
        </a:defRPr>
      </a:lvl7pPr>
      <a:lvl8pPr marL="5162885" algn="l" defTabSz="1475110" rtl="0" eaLnBrk="1" latinLnBrk="0" hangingPunct="1">
        <a:defRPr kumimoji="1" sz="2900" kern="1200">
          <a:solidFill>
            <a:schemeClr val="tx1"/>
          </a:solidFill>
          <a:latin typeface="+mn-lt"/>
          <a:ea typeface="+mn-ea"/>
          <a:cs typeface="+mn-cs"/>
        </a:defRPr>
      </a:lvl8pPr>
      <a:lvl9pPr marL="5900440" algn="l" defTabSz="1475110" rtl="0" eaLnBrk="1" latinLnBrk="0" hangingPunct="1">
        <a:defRPr kumimoji="1"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www.nenkin.go.jp/section/soudan/"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www.mhlw.go.jp/stf/seisakunitsuite/bunya/koyou_roudou/roudoukijun/pref.html"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mhlw.go.jp/bunya/roudoukijun/location.html" TargetMode="External"/><Relationship Id="rId2" Type="http://schemas.openxmlformats.org/officeDocument/2006/relationships/hyperlink" Target="https://www.nenkin.go.jp/section/soudan/index.html" TargetMode="External"/><Relationship Id="rId1" Type="http://schemas.openxmlformats.org/officeDocument/2006/relationships/slideLayout" Target="../slideLayouts/slideLayout2.xml"/><Relationship Id="rId4" Type="http://schemas.openxmlformats.org/officeDocument/2006/relationships/hyperlink" Target="http://www.mhlw.go.jp/kyujin/hwmap.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角丸四角形 22"/>
          <p:cNvSpPr/>
          <p:nvPr/>
        </p:nvSpPr>
        <p:spPr>
          <a:xfrm>
            <a:off x="676275" y="2735814"/>
            <a:ext cx="9661770" cy="1201185"/>
          </a:xfrm>
          <a:prstGeom prst="roundRect">
            <a:avLst/>
          </a:prstGeom>
          <a:solidFill>
            <a:srgbClr val="E6EDF6"/>
          </a:solidFill>
          <a:ln w="952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○次の事業所は、厚生年金保険・健康保険への加入が</a:t>
            </a:r>
            <a:r>
              <a:rPr lang="ja-JP" altLang="en-US" sz="3200" b="1" u="sng" dirty="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法律で</a:t>
            </a:r>
            <a:r>
              <a:rPr lang="ja-JP" altLang="en-US" sz="3200" b="1" u="sng"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義務づけ</a:t>
            </a:r>
            <a:r>
              <a:rPr lang="ja-JP" altLang="en-US" sz="3200" b="1" u="sng" dirty="0" err="1"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ら</a:t>
            </a:r>
            <a:r>
              <a:rPr lang="ja-JP" altLang="en-US" sz="3200" b="1" u="sng"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3200" b="1" u="sng"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endParaRPr>
          </a:p>
          <a:p>
            <a:pPr lvl="0"/>
            <a:r>
              <a:rPr lang="en-US" altLang="ja-JP" sz="3200" b="1" dirty="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3200" b="1" u="sng" dirty="0" err="1"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れて</a:t>
            </a:r>
            <a:r>
              <a:rPr lang="ja-JP" altLang="en-US" sz="3200" b="1" u="sng" dirty="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います。</a:t>
            </a:r>
            <a:r>
              <a:rPr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（強制適用事業所）</a:t>
            </a:r>
          </a:p>
        </p:txBody>
      </p:sp>
      <p:sp>
        <p:nvSpPr>
          <p:cNvPr id="4" name="正方形/長方形 3"/>
          <p:cNvSpPr>
            <a:spLocks/>
          </p:cNvSpPr>
          <p:nvPr/>
        </p:nvSpPr>
        <p:spPr>
          <a:xfrm>
            <a:off x="622210" y="602257"/>
            <a:ext cx="9510604" cy="1215657"/>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rtlCol="0" anchor="ctr">
            <a:noAutofit/>
          </a:bodyPr>
          <a:lstStyle/>
          <a:p>
            <a:pPr algn="ctr">
              <a:spcAft>
                <a:spcPts val="0"/>
              </a:spcAft>
            </a:pPr>
            <a:r>
              <a:rPr lang="ja-JP" altLang="en-US" sz="36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社会</a:t>
            </a:r>
            <a:r>
              <a:rPr lang="ja-JP" altLang="en-US" sz="36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保険（厚生年金保険・健康保険）へ</a:t>
            </a:r>
            <a:r>
              <a:rPr lang="ja-JP" sz="3600" b="1" kern="1200" dirty="0" smtClean="0">
                <a:solidFill>
                  <a:srgbClr val="FFFFFF"/>
                </a:solidFill>
                <a:effectLst/>
                <a:latin typeface="メイリオ" panose="020B0604030504040204" pitchFamily="50" charset="-128"/>
                <a:ea typeface="メイリオ" panose="020B0604030504040204" pitchFamily="50" charset="-128"/>
                <a:cs typeface="メイリオ" panose="020B0604030504040204" pitchFamily="50" charset="-128"/>
              </a:rPr>
              <a:t>の</a:t>
            </a:r>
            <a:endParaRPr lang="en-US" altLang="ja-JP" sz="3600" b="1" kern="1200" dirty="0" smtClean="0">
              <a:solidFill>
                <a:srgbClr val="FFFFFF"/>
              </a:solidFill>
              <a:effectLst/>
              <a:latin typeface="メイリオ" panose="020B0604030504040204" pitchFamily="50" charset="-128"/>
              <a:ea typeface="メイリオ" panose="020B0604030504040204" pitchFamily="50" charset="-128"/>
              <a:cs typeface="メイリオ" panose="020B0604030504040204" pitchFamily="50" charset="-128"/>
            </a:endParaRPr>
          </a:p>
          <a:p>
            <a:pPr algn="ctr">
              <a:spcAft>
                <a:spcPts val="0"/>
              </a:spcAft>
            </a:pPr>
            <a:r>
              <a:rPr lang="ja-JP" sz="3600" b="1" kern="1200" dirty="0" smtClean="0">
                <a:solidFill>
                  <a:srgbClr val="FFFFFF"/>
                </a:solidFill>
                <a:effectLst/>
                <a:latin typeface="メイリオ" panose="020B0604030504040204" pitchFamily="50" charset="-128"/>
                <a:ea typeface="メイリオ" panose="020B0604030504040204" pitchFamily="50" charset="-128"/>
                <a:cs typeface="メイリオ" panose="020B0604030504040204" pitchFamily="50" charset="-128"/>
              </a:rPr>
              <a:t>加入手続はお済</a:t>
            </a:r>
            <a:r>
              <a:rPr lang="ja-JP" altLang="en-US" sz="3600" b="1" kern="1200" dirty="0" smtClean="0">
                <a:solidFill>
                  <a:srgbClr val="FFFFFF"/>
                </a:solidFill>
                <a:effectLst/>
                <a:latin typeface="メイリオ" panose="020B0604030504040204" pitchFamily="50" charset="-128"/>
                <a:ea typeface="メイリオ" panose="020B0604030504040204" pitchFamily="50" charset="-128"/>
                <a:cs typeface="メイリオ" panose="020B0604030504040204" pitchFamily="50" charset="-128"/>
              </a:rPr>
              <a:t>み</a:t>
            </a:r>
            <a:r>
              <a:rPr lang="ja-JP" sz="3600" b="1" kern="1200" dirty="0" smtClean="0">
                <a:solidFill>
                  <a:srgbClr val="FFFFFF"/>
                </a:solidFill>
                <a:effectLst/>
                <a:latin typeface="メイリオ" panose="020B0604030504040204" pitchFamily="50" charset="-128"/>
                <a:ea typeface="メイリオ" panose="020B0604030504040204" pitchFamily="50" charset="-128"/>
                <a:cs typeface="メイリオ" panose="020B0604030504040204" pitchFamily="50" charset="-128"/>
              </a:rPr>
              <a:t>ですか</a:t>
            </a:r>
            <a:r>
              <a:rPr lang="ja-JP" altLang="en-US" sz="3600" b="1" kern="1200" dirty="0" smtClean="0">
                <a:solidFill>
                  <a:srgbClr val="FFFFFF"/>
                </a:solidFill>
                <a:effectLst/>
                <a:latin typeface="メイリオ" panose="020B0604030504040204" pitchFamily="50" charset="-128"/>
                <a:ea typeface="メイリオ" panose="020B0604030504040204" pitchFamily="50" charset="-128"/>
                <a:cs typeface="メイリオ" panose="020B0604030504040204" pitchFamily="50" charset="-128"/>
              </a:rPr>
              <a:t>？</a:t>
            </a:r>
            <a:endParaRPr lang="ja-JP" sz="3600" b="1"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4202437677"/>
              </p:ext>
            </p:extLst>
          </p:nvPr>
        </p:nvGraphicFramePr>
        <p:xfrm>
          <a:off x="634755" y="2039665"/>
          <a:ext cx="9533958" cy="365760"/>
        </p:xfrm>
        <a:graphic>
          <a:graphicData uri="http://schemas.openxmlformats.org/drawingml/2006/table">
            <a:tbl>
              <a:tblPr firstRow="1" firstCol="1" bandRow="1"/>
              <a:tblGrid>
                <a:gridCol w="9533958"/>
              </a:tblGrid>
              <a:tr h="262890">
                <a:tc>
                  <a:txBody>
                    <a:bodyPr/>
                    <a:lstStyle/>
                    <a:p>
                      <a:pPr algn="just">
                        <a:spcAft>
                          <a:spcPts val="0"/>
                        </a:spcAft>
                      </a:pPr>
                      <a:r>
                        <a:rPr lang="ja-JP" sz="2400" b="1" kern="100" dirty="0">
                          <a:solidFill>
                            <a:srgbClr val="FFFFFF"/>
                          </a:solidFill>
                          <a:effectLst/>
                          <a:latin typeface="Century"/>
                          <a:ea typeface="ＭＳ ゴシック"/>
                          <a:cs typeface="Times New Roman"/>
                        </a:rPr>
                        <a:t>加入義務について</a:t>
                      </a:r>
                      <a:endParaRPr lang="ja-JP" sz="1600" kern="100" dirty="0">
                        <a:effectLst/>
                        <a:latin typeface="Century"/>
                        <a:ea typeface="ＭＳ 明朝"/>
                        <a:cs typeface="Times New Roman"/>
                      </a:endParaRPr>
                    </a:p>
                  </a:txBody>
                  <a:tcPr marL="68580" marR="6858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548DD4"/>
                    </a:solidFill>
                  </a:tcPr>
                </a:tc>
              </a:tr>
            </a:tbl>
          </a:graphicData>
        </a:graphic>
      </p:graphicFrame>
      <p:sp>
        <p:nvSpPr>
          <p:cNvPr id="14" name="テキスト ボックス 13"/>
          <p:cNvSpPr txBox="1"/>
          <p:nvPr/>
        </p:nvSpPr>
        <p:spPr>
          <a:xfrm>
            <a:off x="775637" y="5344034"/>
            <a:ext cx="9228840" cy="1815882"/>
          </a:xfrm>
          <a:prstGeom prst="rect">
            <a:avLst/>
          </a:prstGeom>
          <a:noFill/>
        </p:spPr>
        <p:txBody>
          <a:bodyPr wrap="square" rtlCol="0">
            <a:spAutoFit/>
          </a:bodyPr>
          <a:lstStyle/>
          <a:p>
            <a:pPr marL="171450" indent="-171450"/>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法人事業所であっても、学校法人の事業所は私立学校職員共済制度に加入することになります。</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80975" lvl="0" indent="-180975"/>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製造業、鉱業、電気ガス業、運送業、貨物積卸し業、物品販売業、金融保険業</a:t>
            </a: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、保管</a:t>
            </a: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賃貸業、媒体斡旋業</a:t>
            </a: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、集金</a:t>
            </a: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案内広告業、清掃業、土木建築業、教育研究調査業</a:t>
            </a: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、医療</a:t>
            </a: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事業、通信報道業、社会福祉事業の</a:t>
            </a:r>
            <a:r>
              <a:rPr lang="en-US"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16</a:t>
            </a: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業種</a:t>
            </a: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について</a:t>
            </a: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は、</a:t>
            </a: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常時従業員を５人以上雇用している個人</a:t>
            </a: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事業所も対象となります</a:t>
            </a: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（サービス業の一部、農林業、水産業、畜産業、法務などの事業所は対象となりません。）</a:t>
            </a:r>
            <a:endPar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71450" indent="-171450"/>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強制適用事業所以外の事業所でも、一定の条件を満たせば厚生年金保険・健康保険</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に加入</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する</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ことが</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できます。（任意適用事業所）</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5" name="角丸四角形 24"/>
          <p:cNvSpPr/>
          <p:nvPr/>
        </p:nvSpPr>
        <p:spPr>
          <a:xfrm>
            <a:off x="611401" y="7233744"/>
            <a:ext cx="9685124" cy="1053913"/>
          </a:xfrm>
          <a:prstGeom prst="roundRect">
            <a:avLst/>
          </a:prstGeom>
          <a:solidFill>
            <a:srgbClr val="E6EDF6"/>
          </a:solidFill>
          <a:ln w="952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p:cNvSpPr txBox="1"/>
          <p:nvPr/>
        </p:nvSpPr>
        <p:spPr>
          <a:xfrm>
            <a:off x="565642" y="7233745"/>
            <a:ext cx="9467357" cy="1354217"/>
          </a:xfrm>
          <a:prstGeom prst="rect">
            <a:avLst/>
          </a:prstGeom>
          <a:noFill/>
        </p:spPr>
        <p:txBody>
          <a:bodyPr wrap="square" rtlCol="0">
            <a:spAutoFit/>
          </a:bodyPr>
          <a:lstStyle/>
          <a:p>
            <a:r>
              <a:rPr kumimoji="1" lang="ja-JP" altLang="en-US" sz="1800" dirty="0" smtClean="0">
                <a:latin typeface="メイリオ" panose="020B0604030504040204" pitchFamily="50" charset="-128"/>
                <a:ea typeface="メイリオ" panose="020B0604030504040204" pitchFamily="50" charset="-128"/>
                <a:cs typeface="メイリオ" panose="020B0604030504040204" pitchFamily="50" charset="-128"/>
              </a:rPr>
              <a:t>○厚生年金保険・健康保険は、</a:t>
            </a:r>
            <a:r>
              <a:rPr kumimoji="1" lang="ja-JP" altLang="en-US" sz="2800" b="1" u="sng"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会社（事業所）単位で適用となります。</a:t>
            </a:r>
            <a:r>
              <a:rPr lang="ja-JP" altLang="en-US" sz="1800" dirty="0" smtClean="0">
                <a:latin typeface="メイリオ" panose="020B0604030504040204" pitchFamily="50" charset="-128"/>
                <a:ea typeface="メイリオ" panose="020B0604030504040204" pitchFamily="50" charset="-128"/>
                <a:cs typeface="メイリオ" panose="020B0604030504040204" pitchFamily="50" charset="-128"/>
              </a:rPr>
              <a:t>○</a:t>
            </a:r>
            <a:r>
              <a:rPr kumimoji="1" lang="ja-JP" altLang="en-US" sz="1800" dirty="0" smtClean="0">
                <a:latin typeface="メイリオ" panose="020B0604030504040204" pitchFamily="50" charset="-128"/>
                <a:ea typeface="メイリオ" panose="020B0604030504040204" pitchFamily="50" charset="-128"/>
                <a:cs typeface="メイリオ" panose="020B0604030504040204" pitchFamily="50" charset="-128"/>
              </a:rPr>
              <a:t>適用事業所に使用される人で、以下に該当する人は、すべて厚生年金保険・健康保険の　</a:t>
            </a:r>
            <a:endParaRPr kumimoji="1" lang="en-US" altLang="ja-JP" sz="1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ja-JP" altLang="en-US" sz="1800" dirty="0" smtClean="0">
                <a:latin typeface="メイリオ" panose="020B0604030504040204" pitchFamily="50" charset="-128"/>
                <a:ea typeface="メイリオ" panose="020B0604030504040204" pitchFamily="50" charset="-128"/>
                <a:cs typeface="メイリオ" panose="020B0604030504040204" pitchFamily="50" charset="-128"/>
              </a:rPr>
              <a:t>被保険者となります。</a:t>
            </a:r>
            <a:endParaRPr lang="en-US" altLang="ja-JP" sz="1800" dirty="0">
              <a:latin typeface="メイリオ" panose="020B0604030504040204" pitchFamily="50" charset="-128"/>
              <a:ea typeface="メイリオ" panose="020B0604030504040204" pitchFamily="50" charset="-128"/>
              <a:cs typeface="メイリオ" panose="020B0604030504040204" pitchFamily="50" charset="-128"/>
            </a:endParaRPr>
          </a:p>
          <a:p>
            <a:endParaRPr kumimoji="1" lang="en-US" altLang="ja-JP" sz="1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35" name="グループ化 34"/>
          <p:cNvGrpSpPr/>
          <p:nvPr/>
        </p:nvGrpSpPr>
        <p:grpSpPr>
          <a:xfrm>
            <a:off x="1530950" y="4163038"/>
            <a:ext cx="7952420" cy="972820"/>
            <a:chOff x="1763078" y="4378927"/>
            <a:chExt cx="7952420" cy="972820"/>
          </a:xfrm>
        </p:grpSpPr>
        <p:sp>
          <p:nvSpPr>
            <p:cNvPr id="15" name="角丸四角形 14"/>
            <p:cNvSpPr>
              <a:spLocks/>
            </p:cNvSpPr>
            <p:nvPr/>
          </p:nvSpPr>
          <p:spPr>
            <a:xfrm>
              <a:off x="1763078" y="4378927"/>
              <a:ext cx="2823436" cy="972820"/>
            </a:xfrm>
            <a:prstGeom prst="roundRect">
              <a:avLst/>
            </a:prstGeom>
            <a:solidFill>
              <a:srgbClr val="FFFFFF"/>
            </a:solidFill>
            <a:ln w="25400" cap="flat" cmpd="sng" algn="ctr">
              <a:solidFill>
                <a:srgbClr val="4F81BD"/>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ja-JP" sz="1800" kern="100" dirty="0">
                  <a:effectLst/>
                  <a:latin typeface="メイリオ" panose="020B0604030504040204" pitchFamily="50" charset="-128"/>
                  <a:ea typeface="メイリオ" panose="020B0604030504040204" pitchFamily="50" charset="-128"/>
                  <a:cs typeface="メイリオ" panose="020B0604030504040204" pitchFamily="50" charset="-128"/>
                </a:rPr>
                <a:t>すべての法人事業所</a:t>
              </a:r>
              <a:endParaRPr lang="ja-JP" sz="1400" kern="100" dirty="0">
                <a:effectLst/>
                <a:latin typeface="メイリオ" panose="020B0604030504040204" pitchFamily="50" charset="-128"/>
                <a:ea typeface="メイリオ" panose="020B0604030504040204" pitchFamily="50" charset="-128"/>
                <a:cs typeface="メイリオ" panose="020B0604030504040204" pitchFamily="50" charset="-128"/>
              </a:endParaRPr>
            </a:p>
            <a:p>
              <a:pPr algn="ctr">
                <a:spcAft>
                  <a:spcPts val="0"/>
                </a:spcAft>
              </a:pPr>
              <a:r>
                <a:rPr lang="en-US" sz="1800" kern="100" dirty="0">
                  <a:effectLst/>
                  <a:latin typeface="メイリオ" panose="020B0604030504040204" pitchFamily="50" charset="-128"/>
                  <a:ea typeface="メイリオ" panose="020B0604030504040204" pitchFamily="50" charset="-128"/>
                  <a:cs typeface="メイリオ" panose="020B0604030504040204" pitchFamily="50" charset="-128"/>
                </a:rPr>
                <a:t> </a:t>
              </a:r>
              <a:r>
                <a:rPr lang="ja-JP" sz="1800" kern="100" dirty="0" smtClean="0">
                  <a:effectLst/>
                  <a:latin typeface="メイリオ" panose="020B0604030504040204" pitchFamily="50" charset="-128"/>
                  <a:ea typeface="メイリオ" panose="020B0604030504040204" pitchFamily="50" charset="-128"/>
                  <a:cs typeface="メイリオ" panose="020B0604030504040204" pitchFamily="50" charset="-128"/>
                </a:rPr>
                <a:t>（</a:t>
              </a:r>
              <a:r>
                <a:rPr lang="ja-JP" sz="1800" kern="100" dirty="0">
                  <a:effectLst/>
                  <a:latin typeface="メイリオ" panose="020B0604030504040204" pitchFamily="50" charset="-128"/>
                  <a:ea typeface="メイリオ" panose="020B0604030504040204" pitchFamily="50" charset="-128"/>
                  <a:cs typeface="メイリオ" panose="020B0604030504040204" pitchFamily="50" charset="-128"/>
                </a:rPr>
                <a:t>被保険者１人以上）</a:t>
              </a:r>
              <a:endParaRPr lang="ja-JP" sz="1400"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角丸四角形 23"/>
            <p:cNvSpPr>
              <a:spLocks/>
            </p:cNvSpPr>
            <p:nvPr/>
          </p:nvSpPr>
          <p:spPr>
            <a:xfrm>
              <a:off x="4933949" y="4378927"/>
              <a:ext cx="4781549" cy="972820"/>
            </a:xfrm>
            <a:prstGeom prst="roundRect">
              <a:avLst/>
            </a:prstGeom>
            <a:solidFill>
              <a:srgbClr val="FFFFFF"/>
            </a:solidFill>
            <a:ln w="25400" cap="flat" cmpd="sng" algn="ctr">
              <a:solidFill>
                <a:srgbClr val="4F81BD"/>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ja-JP" altLang="en-US" sz="1800" kern="100" dirty="0" smtClean="0">
                  <a:effectLst/>
                  <a:latin typeface="メイリオ" panose="020B0604030504040204" pitchFamily="50" charset="-128"/>
                  <a:ea typeface="メイリオ" panose="020B0604030504040204" pitchFamily="50" charset="-128"/>
                  <a:cs typeface="メイリオ" panose="020B0604030504040204" pitchFamily="50" charset="-128"/>
                </a:rPr>
                <a:t>個人事業所</a:t>
              </a:r>
              <a:endParaRPr lang="ja-JP" sz="1400" kern="100" dirty="0">
                <a:effectLst/>
                <a:latin typeface="メイリオ" panose="020B0604030504040204" pitchFamily="50" charset="-128"/>
                <a:ea typeface="メイリオ" panose="020B0604030504040204" pitchFamily="50" charset="-128"/>
                <a:cs typeface="メイリオ" panose="020B0604030504040204" pitchFamily="50" charset="-128"/>
              </a:endParaRPr>
            </a:p>
            <a:p>
              <a:pPr algn="ctr">
                <a:spcAft>
                  <a:spcPts val="0"/>
                </a:spcAft>
              </a:pPr>
              <a:r>
                <a:rPr lang="en-US" sz="1800" kern="100" dirty="0">
                  <a:effectLst/>
                  <a:latin typeface="メイリオ" panose="020B0604030504040204" pitchFamily="50" charset="-128"/>
                  <a:ea typeface="メイリオ" panose="020B0604030504040204" pitchFamily="50" charset="-128"/>
                  <a:cs typeface="メイリオ" panose="020B0604030504040204" pitchFamily="50" charset="-128"/>
                </a:rPr>
                <a:t> </a:t>
              </a:r>
              <a:r>
                <a:rPr lang="ja-JP" sz="1800" kern="100" dirty="0" smtClean="0">
                  <a:effectLst/>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800" kern="100" dirty="0" smtClean="0">
                  <a:effectLst/>
                  <a:latin typeface="メイリオ" panose="020B0604030504040204" pitchFamily="50" charset="-128"/>
                  <a:ea typeface="メイリオ" panose="020B0604030504040204" pitchFamily="50" charset="-128"/>
                  <a:cs typeface="メイリオ" panose="020B0604030504040204" pitchFamily="50" charset="-128"/>
                </a:rPr>
                <a:t>常時従業員を５人以上雇用している</a:t>
              </a:r>
              <a:r>
                <a:rPr lang="ja-JP" sz="1800" kern="100" dirty="0" smtClean="0">
                  <a:effectLst/>
                  <a:latin typeface="メイリオ" panose="020B0604030504040204" pitchFamily="50" charset="-128"/>
                  <a:ea typeface="メイリオ" panose="020B0604030504040204" pitchFamily="50" charset="-128"/>
                  <a:cs typeface="メイリオ" panose="020B0604030504040204" pitchFamily="50" charset="-128"/>
                </a:rPr>
                <a:t>）</a:t>
              </a:r>
              <a:endParaRPr lang="ja-JP" sz="1400"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10" name="Group 6"/>
          <p:cNvGrpSpPr>
            <a:grpSpLocks/>
          </p:cNvGrpSpPr>
          <p:nvPr/>
        </p:nvGrpSpPr>
        <p:grpSpPr bwMode="auto">
          <a:xfrm>
            <a:off x="914096" y="8433566"/>
            <a:ext cx="8546873" cy="2327276"/>
            <a:chOff x="1134" y="10254"/>
            <a:chExt cx="9765" cy="2218"/>
          </a:xfrm>
        </p:grpSpPr>
        <p:sp>
          <p:nvSpPr>
            <p:cNvPr id="11" name="AutoShape 7"/>
            <p:cNvSpPr>
              <a:spLocks noChangeArrowheads="1"/>
            </p:cNvSpPr>
            <p:nvPr/>
          </p:nvSpPr>
          <p:spPr bwMode="auto">
            <a:xfrm>
              <a:off x="1134" y="10254"/>
              <a:ext cx="6300" cy="2218"/>
            </a:xfrm>
            <a:prstGeom prst="foldedCorner">
              <a:avLst>
                <a:gd name="adj" fmla="val 12500"/>
              </a:avLst>
            </a:prstGeom>
            <a:solidFill>
              <a:srgbClr val="FFFFFF"/>
            </a:solidFill>
            <a:ln w="9525">
              <a:solidFill>
                <a:srgbClr val="000000"/>
              </a:solidFill>
              <a:round/>
              <a:headEnd/>
              <a:tailEnd/>
            </a:ln>
          </p:spPr>
          <p:txBody>
            <a:bodyPr vert="horz" wrap="square" lIns="74295" tIns="8890" rIns="74295" bIns="8890" numCol="1" anchor="t" anchorCtr="0" compatLnSpc="1">
              <a:prstTxWarp prst="textNoShape">
                <a:avLst/>
              </a:prstTxWarp>
            </a:bodyPr>
            <a:lstStyle/>
            <a:p>
              <a:pPr marL="0" marR="0" lvl="0" indent="0" algn="just" defTabSz="914400" rtl="0" eaLnBrk="1" fontAlgn="base" latinLnBrk="0" hangingPunct="1">
                <a:lnSpc>
                  <a:spcPts val="1800"/>
                </a:lnSpc>
                <a:spcBef>
                  <a:spcPct val="0"/>
                </a:spcBef>
                <a:spcAft>
                  <a:spcPct val="0"/>
                </a:spcAft>
                <a:buClrTx/>
                <a:buSzTx/>
                <a:buFontTx/>
                <a:buNone/>
                <a:tabLst/>
              </a:pPr>
              <a:endParaRPr kumimoji="1" lang="en-US" altLang="ja-JP" sz="2400" b="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endParaRPr>
            </a:p>
            <a:p>
              <a:pPr marL="457200" marR="0" lvl="0" indent="-457200" algn="just" defTabSz="914400" rtl="0" eaLnBrk="1" fontAlgn="base" latinLnBrk="0" hangingPunct="1">
                <a:lnSpc>
                  <a:spcPct val="100000"/>
                </a:lnSpc>
                <a:spcBef>
                  <a:spcPct val="0"/>
                </a:spcBef>
                <a:spcAft>
                  <a:spcPct val="0"/>
                </a:spcAft>
                <a:buClrTx/>
                <a:buSzTx/>
                <a:buFont typeface="+mj-ea"/>
                <a:buAutoNum type="circleNumDbPlain"/>
                <a:tabLst/>
              </a:pPr>
              <a:r>
                <a:rPr kumimoji="1" lang="ja-JP" altLang="en-US" sz="1800" b="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rPr>
                <a:t>正社員、法人の代表者、役員の場合</a:t>
              </a:r>
              <a:endParaRPr kumimoji="1" lang="en-US" altLang="ja-JP" sz="1800" b="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endParaRPr>
            </a:p>
            <a:p>
              <a:pPr marL="457200" marR="0" lvl="0" indent="-457200" algn="just" defTabSz="914400" rtl="0" eaLnBrk="1" fontAlgn="base" latinLnBrk="0" hangingPunct="1">
                <a:lnSpc>
                  <a:spcPct val="100000"/>
                </a:lnSpc>
                <a:spcBef>
                  <a:spcPct val="0"/>
                </a:spcBef>
                <a:spcAft>
                  <a:spcPct val="0"/>
                </a:spcAft>
                <a:buClrTx/>
                <a:buSzTx/>
                <a:buFont typeface="+mj-ea"/>
                <a:buAutoNum type="circleNumDbPlain"/>
                <a:tabLst/>
              </a:pPr>
              <a:r>
                <a:rPr kumimoji="1" lang="en-US" altLang="ja-JP" sz="1800" b="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rPr>
                <a:t>(a)</a:t>
              </a:r>
              <a:r>
                <a:rPr kumimoji="1" lang="ja-JP" altLang="en-US" sz="1800" b="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rPr>
                <a:t>週の所定労働時間が２０時間以上、</a:t>
              </a:r>
              <a:endParaRPr kumimoji="1" lang="en-US" altLang="ja-JP" sz="1800" b="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endParaRPr>
            </a:p>
            <a:p>
              <a:pPr marR="0" lvl="0" algn="just" defTabSz="914400" rtl="0" eaLnBrk="1" fontAlgn="base" latinLnBrk="0" hangingPunct="1">
                <a:lnSpc>
                  <a:spcPct val="100000"/>
                </a:lnSpc>
                <a:spcBef>
                  <a:spcPct val="0"/>
                </a:spcBef>
                <a:spcAft>
                  <a:spcPct val="0"/>
                </a:spcAft>
                <a:buClrTx/>
                <a:buSzTx/>
                <a:tabLst/>
              </a:pPr>
              <a:r>
                <a:rPr lang="ja-JP" altLang="en-US" sz="1800" dirty="0">
                  <a:latin typeface="メイリオ" pitchFamily="50" charset="-128"/>
                  <a:ea typeface="メイリオ" pitchFamily="50" charset="-128"/>
                  <a:cs typeface="ＭＳ Ｐゴシック" pitchFamily="50" charset="-128"/>
                </a:rPr>
                <a:t>　</a:t>
              </a:r>
              <a:r>
                <a:rPr lang="ja-JP" altLang="en-US" sz="1800" dirty="0" smtClean="0">
                  <a:latin typeface="メイリオ" pitchFamily="50" charset="-128"/>
                  <a:ea typeface="メイリオ" pitchFamily="50" charset="-128"/>
                  <a:cs typeface="ＭＳ Ｐゴシック" pitchFamily="50" charset="-128"/>
                </a:rPr>
                <a:t>　</a:t>
              </a:r>
              <a:r>
                <a:rPr kumimoji="1" lang="en-US" altLang="ja-JP" sz="1800" b="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rPr>
                <a:t>(b)</a:t>
              </a:r>
              <a:r>
                <a:rPr kumimoji="1" lang="ja-JP" altLang="en-US" sz="1800" b="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rPr>
                <a:t>勤務期間が１年以上見込まれること、</a:t>
              </a:r>
              <a:endParaRPr kumimoji="1" lang="en-US" altLang="ja-JP" sz="1800" b="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endParaRPr>
            </a:p>
            <a:p>
              <a:pPr marR="0" lvl="0" algn="just" defTabSz="914400" rtl="0" eaLnBrk="1" fontAlgn="base" latinLnBrk="0" hangingPunct="1">
                <a:lnSpc>
                  <a:spcPct val="100000"/>
                </a:lnSpc>
                <a:spcBef>
                  <a:spcPct val="0"/>
                </a:spcBef>
                <a:spcAft>
                  <a:spcPct val="0"/>
                </a:spcAft>
                <a:buClrTx/>
                <a:buSzTx/>
                <a:tabLst/>
              </a:pPr>
              <a:r>
                <a:rPr lang="ja-JP" altLang="en-US" sz="1800" dirty="0">
                  <a:latin typeface="メイリオ" pitchFamily="50" charset="-128"/>
                  <a:ea typeface="メイリオ" pitchFamily="50" charset="-128"/>
                  <a:cs typeface="ＭＳ Ｐゴシック" pitchFamily="50" charset="-128"/>
                </a:rPr>
                <a:t>　</a:t>
              </a:r>
              <a:r>
                <a:rPr lang="ja-JP" altLang="en-US" sz="1800" dirty="0" smtClean="0">
                  <a:latin typeface="メイリオ" pitchFamily="50" charset="-128"/>
                  <a:ea typeface="メイリオ" pitchFamily="50" charset="-128"/>
                  <a:cs typeface="ＭＳ Ｐゴシック" pitchFamily="50" charset="-128"/>
                </a:rPr>
                <a:t>　</a:t>
              </a:r>
              <a:r>
                <a:rPr kumimoji="1" lang="en-US" altLang="ja-JP" sz="1800" b="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rPr>
                <a:t>(c)</a:t>
              </a:r>
              <a:r>
                <a:rPr kumimoji="1" lang="ja-JP" altLang="en-US" sz="1800" b="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rPr>
                <a:t>月額賃金が８．８万円以上、</a:t>
              </a:r>
              <a:endParaRPr kumimoji="1" lang="en-US" altLang="ja-JP" sz="1800" b="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endParaRPr>
            </a:p>
            <a:p>
              <a:pPr marR="0" lvl="0" algn="just" defTabSz="914400" rtl="0" eaLnBrk="1" fontAlgn="base" latinLnBrk="0" hangingPunct="1">
                <a:lnSpc>
                  <a:spcPct val="100000"/>
                </a:lnSpc>
                <a:spcBef>
                  <a:spcPct val="0"/>
                </a:spcBef>
                <a:spcAft>
                  <a:spcPct val="0"/>
                </a:spcAft>
                <a:buClrTx/>
                <a:buSzTx/>
                <a:tabLst/>
              </a:pPr>
              <a:r>
                <a:rPr lang="ja-JP" altLang="en-US" sz="1800" dirty="0">
                  <a:latin typeface="メイリオ" pitchFamily="50" charset="-128"/>
                  <a:ea typeface="メイリオ" pitchFamily="50" charset="-128"/>
                  <a:cs typeface="ＭＳ Ｐゴシック" pitchFamily="50" charset="-128"/>
                </a:rPr>
                <a:t>　</a:t>
              </a:r>
              <a:r>
                <a:rPr lang="ja-JP" altLang="en-US" sz="1800" dirty="0" smtClean="0">
                  <a:latin typeface="メイリオ" pitchFamily="50" charset="-128"/>
                  <a:ea typeface="メイリオ" pitchFamily="50" charset="-128"/>
                  <a:cs typeface="ＭＳ Ｐゴシック" pitchFamily="50" charset="-128"/>
                </a:rPr>
                <a:t>　</a:t>
              </a:r>
              <a:r>
                <a:rPr kumimoji="1" lang="en-US" altLang="ja-JP" sz="1800" b="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rPr>
                <a:t>(d)</a:t>
              </a:r>
              <a:r>
                <a:rPr kumimoji="1" lang="ja-JP" altLang="en-US" sz="1800" b="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rPr>
                <a:t>学生以外、</a:t>
              </a:r>
              <a:endParaRPr kumimoji="1" lang="en-US" altLang="ja-JP" sz="1800" b="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endParaRPr>
            </a:p>
            <a:p>
              <a:pPr marR="0" lvl="0" algn="just" defTabSz="914400" rtl="0" eaLnBrk="1" fontAlgn="base" latinLnBrk="0" hangingPunct="1">
                <a:lnSpc>
                  <a:spcPct val="100000"/>
                </a:lnSpc>
                <a:spcBef>
                  <a:spcPct val="0"/>
                </a:spcBef>
                <a:spcAft>
                  <a:spcPct val="0"/>
                </a:spcAft>
                <a:buClrTx/>
                <a:buSzTx/>
                <a:tabLst/>
              </a:pPr>
              <a:r>
                <a:rPr lang="ja-JP" altLang="en-US" sz="1800" dirty="0">
                  <a:latin typeface="メイリオ" pitchFamily="50" charset="-128"/>
                  <a:ea typeface="メイリオ" pitchFamily="50" charset="-128"/>
                  <a:cs typeface="ＭＳ Ｐゴシック" pitchFamily="50" charset="-128"/>
                </a:rPr>
                <a:t>　</a:t>
              </a:r>
              <a:r>
                <a:rPr lang="ja-JP" altLang="en-US" sz="1800" dirty="0" smtClean="0">
                  <a:latin typeface="メイリオ" pitchFamily="50" charset="-128"/>
                  <a:ea typeface="メイリオ" pitchFamily="50" charset="-128"/>
                  <a:cs typeface="ＭＳ Ｐゴシック" pitchFamily="50" charset="-128"/>
                </a:rPr>
                <a:t>　</a:t>
              </a:r>
              <a:r>
                <a:rPr kumimoji="1" lang="en-US" altLang="ja-JP" sz="1800" b="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rPr>
                <a:t>(e)</a:t>
              </a:r>
              <a:r>
                <a:rPr kumimoji="1" lang="ja-JP" altLang="en-US" sz="1800" b="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rPr>
                <a:t>従業員５０１人以上の企業に勤務、</a:t>
              </a:r>
              <a:endParaRPr kumimoji="1" lang="en-US" altLang="ja-JP" sz="1800" b="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endParaRPr>
            </a:p>
            <a:p>
              <a:pPr marR="0" lvl="0" algn="just" defTabSz="914400" rtl="0" eaLnBrk="1" fontAlgn="base" latinLnBrk="0" hangingPunct="1">
                <a:lnSpc>
                  <a:spcPct val="100000"/>
                </a:lnSpc>
                <a:spcBef>
                  <a:spcPct val="0"/>
                </a:spcBef>
                <a:spcAft>
                  <a:spcPct val="0"/>
                </a:spcAft>
                <a:buClrTx/>
                <a:buSzTx/>
                <a:tabLst/>
              </a:pPr>
              <a:r>
                <a:rPr lang="ja-JP" altLang="en-US" sz="1800" dirty="0">
                  <a:latin typeface="メイリオ" pitchFamily="50" charset="-128"/>
                  <a:ea typeface="メイリオ" pitchFamily="50" charset="-128"/>
                  <a:cs typeface="ＭＳ Ｐゴシック" pitchFamily="50" charset="-128"/>
                </a:rPr>
                <a:t>　</a:t>
              </a:r>
              <a:r>
                <a:rPr kumimoji="1" lang="ja-JP" altLang="en-US" sz="1800" b="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rPr>
                <a:t>以上の５つの要件を全て満たす方の場合</a:t>
              </a:r>
              <a:endParaRPr kumimoji="1" lang="ja-JP" altLang="ja-JP" sz="2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2" name="AutoShape 8"/>
            <p:cNvSpPr>
              <a:spLocks noChangeArrowheads="1"/>
            </p:cNvSpPr>
            <p:nvPr/>
          </p:nvSpPr>
          <p:spPr bwMode="auto">
            <a:xfrm>
              <a:off x="7539" y="10850"/>
              <a:ext cx="630" cy="662"/>
            </a:xfrm>
            <a:prstGeom prst="notchedRightArrow">
              <a:avLst>
                <a:gd name="adj1" fmla="val 50000"/>
                <a:gd name="adj2" fmla="val 25000"/>
              </a:avLst>
            </a:prstGeom>
            <a:solidFill>
              <a:srgbClr val="FFFFFF"/>
            </a:solidFill>
            <a:ln w="9525">
              <a:solidFill>
                <a:srgbClr val="000000"/>
              </a:solidFill>
              <a:miter lim="800000"/>
              <a:headEnd/>
              <a:tailEnd/>
            </a:ln>
          </p:spPr>
          <p:txBody>
            <a:bodyPr vert="horz" wrap="square" lIns="74295" tIns="8890" rIns="74295" bIns="8890" numCol="1" anchor="t" anchorCtr="0" compatLnSpc="1">
              <a:prstTxWarp prst="textNoShape">
                <a:avLst/>
              </a:prstTxWarp>
            </a:bodyPr>
            <a:lstStyle/>
            <a:p>
              <a:endParaRPr lang="ja-JP" altLang="en-US"/>
            </a:p>
          </p:txBody>
        </p:sp>
        <p:sp>
          <p:nvSpPr>
            <p:cNvPr id="26" name="AutoShape 9"/>
            <p:cNvSpPr>
              <a:spLocks noChangeArrowheads="1"/>
            </p:cNvSpPr>
            <p:nvPr/>
          </p:nvSpPr>
          <p:spPr bwMode="auto">
            <a:xfrm>
              <a:off x="8274" y="10428"/>
              <a:ext cx="2625" cy="1505"/>
            </a:xfrm>
            <a:prstGeom prst="wedgeRectCallout">
              <a:avLst>
                <a:gd name="adj1" fmla="val -21389"/>
                <a:gd name="adj2" fmla="val 47208"/>
              </a:avLst>
            </a:prstGeom>
            <a:solidFill>
              <a:srgbClr val="FFFFFF"/>
            </a:solidFill>
            <a:ln w="9525">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1" lang="en-US" altLang="ja-JP" sz="1600" b="1"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1" lang="ja-JP" altLang="en-US" sz="160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rPr>
                <a:t>被保険者の要件を満たしています。</a:t>
              </a:r>
            </a:p>
            <a:p>
              <a:pPr marL="0" marR="0" lvl="0" indent="0" algn="just" defTabSz="914400" rtl="0" eaLnBrk="1" fontAlgn="base" latinLnBrk="0" hangingPunct="1">
                <a:lnSpc>
                  <a:spcPct val="100000"/>
                </a:lnSpc>
                <a:spcBef>
                  <a:spcPct val="0"/>
                </a:spcBef>
                <a:spcAft>
                  <a:spcPct val="0"/>
                </a:spcAft>
                <a:buClrTx/>
                <a:buSzTx/>
                <a:buFontTx/>
                <a:buNone/>
                <a:tabLst/>
              </a:pPr>
              <a:r>
                <a:rPr kumimoji="1" lang="ja-JP" altLang="en-US" sz="160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rPr>
                <a:t>直ぐに年金事務所に相談しましょう。</a:t>
              </a:r>
              <a:endParaRPr kumimoji="1" lang="ja-JP" altLang="ja-JP" sz="360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grpSp>
      <p:grpSp>
        <p:nvGrpSpPr>
          <p:cNvPr id="33" name="グループ化 32"/>
          <p:cNvGrpSpPr/>
          <p:nvPr/>
        </p:nvGrpSpPr>
        <p:grpSpPr>
          <a:xfrm>
            <a:off x="936497" y="10888644"/>
            <a:ext cx="8546873" cy="2102290"/>
            <a:chOff x="1569832" y="11929382"/>
            <a:chExt cx="8546873" cy="2265589"/>
          </a:xfrm>
        </p:grpSpPr>
        <p:grpSp>
          <p:nvGrpSpPr>
            <p:cNvPr id="27" name="Group 10"/>
            <p:cNvGrpSpPr>
              <a:grpSpLocks/>
            </p:cNvGrpSpPr>
            <p:nvPr/>
          </p:nvGrpSpPr>
          <p:grpSpPr bwMode="auto">
            <a:xfrm>
              <a:off x="1569832" y="11929382"/>
              <a:ext cx="8546873" cy="2265589"/>
              <a:chOff x="1134" y="12615"/>
              <a:chExt cx="9765" cy="2174"/>
            </a:xfrm>
          </p:grpSpPr>
          <p:sp>
            <p:nvSpPr>
              <p:cNvPr id="28" name="AutoShape 11"/>
              <p:cNvSpPr>
                <a:spLocks noChangeArrowheads="1"/>
              </p:cNvSpPr>
              <p:nvPr/>
            </p:nvSpPr>
            <p:spPr bwMode="auto">
              <a:xfrm>
                <a:off x="1134" y="12615"/>
                <a:ext cx="6300" cy="2174"/>
              </a:xfrm>
              <a:prstGeom prst="foldedCorner">
                <a:avLst>
                  <a:gd name="adj" fmla="val 12500"/>
                </a:avLst>
              </a:prstGeom>
              <a:solidFill>
                <a:srgbClr val="FFFFFF"/>
              </a:solidFill>
              <a:ln w="9525">
                <a:solidFill>
                  <a:srgbClr val="000000"/>
                </a:solidFill>
                <a:round/>
                <a:headEnd/>
                <a:tailEnd/>
              </a:ln>
            </p:spPr>
            <p:txBody>
              <a:bodyPr vert="horz" wrap="square" lIns="74295" tIns="8890" rIns="74295" bIns="8890" numCol="1" anchor="t" anchorCtr="0" compatLnSpc="1">
                <a:prstTxWarp prst="textNoShape">
                  <a:avLst/>
                </a:prstTxWarp>
              </a:bodyPr>
              <a:lstStyle/>
              <a:p>
                <a:pPr marL="457200" marR="0" lvl="1" indent="0" algn="just" defTabSz="914400" rtl="0" eaLnBrk="1" fontAlgn="base" latinLnBrk="0" hangingPunct="1">
                  <a:lnSpc>
                    <a:spcPct val="100000"/>
                  </a:lnSpc>
                  <a:spcBef>
                    <a:spcPct val="0"/>
                  </a:spcBef>
                  <a:spcAft>
                    <a:spcPct val="0"/>
                  </a:spcAft>
                  <a:buClrTx/>
                  <a:buSzTx/>
                  <a:buFontTx/>
                  <a:buNone/>
                  <a:tabLst/>
                </a:pPr>
                <a:endParaRPr kumimoji="1" lang="ja-JP" altLang="ja-JP" sz="32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29" name="AutoShape 12"/>
              <p:cNvSpPr>
                <a:spLocks noChangeArrowheads="1"/>
              </p:cNvSpPr>
              <p:nvPr/>
            </p:nvSpPr>
            <p:spPr bwMode="auto">
              <a:xfrm>
                <a:off x="7539" y="13228"/>
                <a:ext cx="630" cy="662"/>
              </a:xfrm>
              <a:prstGeom prst="notchedRightArrow">
                <a:avLst>
                  <a:gd name="adj1" fmla="val 50000"/>
                  <a:gd name="adj2" fmla="val 25000"/>
                </a:avLst>
              </a:prstGeom>
              <a:solidFill>
                <a:srgbClr val="FFFFFF"/>
              </a:solidFill>
              <a:ln w="9525">
                <a:solidFill>
                  <a:srgbClr val="000000"/>
                </a:solidFill>
                <a:miter lim="800000"/>
                <a:headEnd/>
                <a:tailEnd/>
              </a:ln>
            </p:spPr>
            <p:txBody>
              <a:bodyPr vert="horz" wrap="square" lIns="74295" tIns="8890" rIns="74295" bIns="8890" numCol="1" anchor="t" anchorCtr="0" compatLnSpc="1">
                <a:prstTxWarp prst="textNoShape">
                  <a:avLst/>
                </a:prstTxWarp>
              </a:bodyPr>
              <a:lstStyle/>
              <a:p>
                <a:endParaRPr lang="ja-JP" altLang="en-US"/>
              </a:p>
            </p:txBody>
          </p:sp>
          <p:sp>
            <p:nvSpPr>
              <p:cNvPr id="30" name="AutoShape 13"/>
              <p:cNvSpPr>
                <a:spLocks noChangeArrowheads="1"/>
              </p:cNvSpPr>
              <p:nvPr/>
            </p:nvSpPr>
            <p:spPr bwMode="auto">
              <a:xfrm>
                <a:off x="8274" y="12897"/>
                <a:ext cx="2625" cy="1171"/>
              </a:xfrm>
              <a:prstGeom prst="wedgeRectCallout">
                <a:avLst>
                  <a:gd name="adj1" fmla="val -11144"/>
                  <a:gd name="adj2" fmla="val 25833"/>
                </a:avLst>
              </a:prstGeom>
              <a:solidFill>
                <a:srgbClr val="FFFFFF"/>
              </a:solidFill>
              <a:ln w="9525">
                <a:solidFill>
                  <a:srgbClr val="000000"/>
                </a:solidFill>
                <a:miter lim="800000"/>
                <a:headEnd/>
                <a:tailEnd/>
              </a:ln>
            </p:spPr>
            <p:txBody>
              <a:bodyPr vert="horz" wrap="square" lIns="74295" tIns="8890" rIns="74295" bIns="889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pPr>
                <a:endParaRPr kumimoji="1" lang="en-US" altLang="ja-JP" sz="1000" b="1"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1" lang="en-US" altLang="ja-JP" sz="160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1" lang="ja-JP" altLang="en-US" sz="1600" i="0" u="none" strike="noStrike" cap="none" normalizeH="0" baseline="0" dirty="0" smtClean="0">
                    <a:ln>
                      <a:noFill/>
                    </a:ln>
                    <a:solidFill>
                      <a:schemeClr val="tx1"/>
                    </a:solidFill>
                    <a:effectLst/>
                    <a:latin typeface="メイリオ" pitchFamily="50" charset="-128"/>
                    <a:ea typeface="メイリオ" pitchFamily="50" charset="-128"/>
                    <a:cs typeface="ＭＳ Ｐゴシック" pitchFamily="50" charset="-128"/>
                  </a:rPr>
                  <a:t>被保険者の要件を満たす場合があります。</a:t>
                </a:r>
                <a:endParaRPr kumimoji="1" lang="ja-JP" altLang="ja-JP" sz="360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grpSp>
        <p:sp>
          <p:nvSpPr>
            <p:cNvPr id="32" name="正方形/長方形 31"/>
            <p:cNvSpPr/>
            <p:nvPr/>
          </p:nvSpPr>
          <p:spPr>
            <a:xfrm>
              <a:off x="1569832" y="12092680"/>
              <a:ext cx="5346700" cy="1938992"/>
            </a:xfrm>
            <a:prstGeom prst="rect">
              <a:avLst/>
            </a:prstGeom>
          </p:spPr>
          <p:txBody>
            <a:bodyPr>
              <a:spAutoFit/>
            </a:bodyPr>
            <a:lstStyle/>
            <a:p>
              <a:pPr marL="457200" indent="-457200">
                <a:buFont typeface="+mj-ea"/>
                <a:buAutoNum type="circleNumDbPlain" startAt="3"/>
              </a:pPr>
              <a:r>
                <a:rPr lang="ja-JP" altLang="en-US" sz="1800" dirty="0" smtClean="0">
                  <a:latin typeface="メイリオ" panose="020B0604030504040204" pitchFamily="50" charset="-128"/>
                  <a:ea typeface="メイリオ" panose="020B0604030504040204" pitchFamily="50" charset="-128"/>
                  <a:cs typeface="メイリオ" panose="020B0604030504040204" pitchFamily="50" charset="-128"/>
                </a:rPr>
                <a:t>パートタイマー</a:t>
              </a: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・アルバイト等であって、週３０時間未満であっても、同じ会社（事業所）の正社員の１週間の所定労働の４分の３以上働いている方の場合</a:t>
              </a:r>
            </a:p>
            <a:p>
              <a:r>
                <a:rPr lang="ja-JP" altLang="en-US" sz="18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例：正社員が週</a:t>
              </a:r>
              <a:r>
                <a:rPr lang="en-US" altLang="ja-JP" sz="1800" dirty="0">
                  <a:latin typeface="メイリオ" panose="020B0604030504040204" pitchFamily="50" charset="-128"/>
                  <a:ea typeface="メイリオ" panose="020B0604030504040204" pitchFamily="50" charset="-128"/>
                  <a:cs typeface="メイリオ" panose="020B0604030504040204" pitchFamily="50" charset="-128"/>
                </a:rPr>
                <a:t>40</a:t>
              </a: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時間働いている場合</a:t>
              </a:r>
              <a:r>
                <a:rPr lang="ja-JP" altLang="en-US" sz="1800" dirty="0" smtClean="0">
                  <a:latin typeface="メイリオ" panose="020B0604030504040204" pitchFamily="50" charset="-128"/>
                  <a:ea typeface="メイリオ" panose="020B0604030504040204" pitchFamily="50" charset="-128"/>
                  <a:cs typeface="メイリオ" panose="020B0604030504040204" pitchFamily="50" charset="-128"/>
                </a:rPr>
                <a:t>に　</a:t>
              </a:r>
              <a:endParaRPr lang="en-US" altLang="ja-JP" sz="18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800" dirty="0" smtClean="0">
                  <a:latin typeface="メイリオ" panose="020B0604030504040204" pitchFamily="50" charset="-128"/>
                  <a:ea typeface="メイリオ" panose="020B0604030504040204" pitchFamily="50" charset="-128"/>
                  <a:cs typeface="メイリオ" panose="020B0604030504040204" pitchFamily="50" charset="-128"/>
                </a:rPr>
                <a:t>　週</a:t>
              </a: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３０時間以上働いている方）</a:t>
              </a:r>
            </a:p>
          </p:txBody>
        </p:sp>
      </p:grpSp>
      <p:grpSp>
        <p:nvGrpSpPr>
          <p:cNvPr id="36" name="グループ化 35"/>
          <p:cNvGrpSpPr/>
          <p:nvPr/>
        </p:nvGrpSpPr>
        <p:grpSpPr>
          <a:xfrm>
            <a:off x="2326120" y="14363700"/>
            <a:ext cx="5946399" cy="527929"/>
            <a:chOff x="3210243" y="7319328"/>
            <a:chExt cx="4272915" cy="483870"/>
          </a:xfrm>
        </p:grpSpPr>
        <p:pic>
          <p:nvPicPr>
            <p:cNvPr id="37" name="図 36"/>
            <p:cNvPicPr/>
            <p:nvPr/>
          </p:nvPicPr>
          <p:blipFill>
            <a:blip r:embed="rId2">
              <a:extLst>
                <a:ext uri="{28A0092B-C50C-407E-A947-70E740481C1C}">
                  <a14:useLocalDpi xmlns:a14="http://schemas.microsoft.com/office/drawing/2010/main" val="0"/>
                </a:ext>
              </a:extLst>
            </a:blip>
            <a:srcRect/>
            <a:stretch>
              <a:fillRect/>
            </a:stretch>
          </p:blipFill>
          <p:spPr bwMode="auto">
            <a:xfrm>
              <a:off x="3210243" y="7320598"/>
              <a:ext cx="1835150" cy="482600"/>
            </a:xfrm>
            <a:prstGeom prst="rect">
              <a:avLst/>
            </a:prstGeom>
            <a:noFill/>
            <a:ln>
              <a:noFill/>
            </a:ln>
          </p:spPr>
        </p:pic>
        <p:pic>
          <p:nvPicPr>
            <p:cNvPr id="38" name="図 37" descr="説明: logo_under65mm.PNG"/>
            <p:cNvPicPr/>
            <p:nvPr/>
          </p:nvPicPr>
          <p:blipFill>
            <a:blip r:embed="rId3">
              <a:extLst>
                <a:ext uri="{28A0092B-C50C-407E-A947-70E740481C1C}">
                  <a14:useLocalDpi xmlns:a14="http://schemas.microsoft.com/office/drawing/2010/main" val="0"/>
                </a:ext>
              </a:extLst>
            </a:blip>
            <a:srcRect/>
            <a:stretch>
              <a:fillRect/>
            </a:stretch>
          </p:blipFill>
          <p:spPr bwMode="auto">
            <a:xfrm>
              <a:off x="5561013" y="7319328"/>
              <a:ext cx="1922145" cy="450850"/>
            </a:xfrm>
            <a:prstGeom prst="rect">
              <a:avLst/>
            </a:prstGeom>
            <a:gradFill rotWithShape="1">
              <a:gsLst>
                <a:gs pos="0">
                  <a:srgbClr val="DAEEF3">
                    <a:alpha val="39998"/>
                  </a:srgbClr>
                </a:gs>
                <a:gs pos="100000">
                  <a:srgbClr val="656E70">
                    <a:alpha val="39998"/>
                  </a:srgbClr>
                </a:gs>
              </a:gsLst>
              <a:lin ang="5400000" scaled="1"/>
            </a:gradFill>
            <a:ln>
              <a:noFill/>
            </a:ln>
          </p:spPr>
        </p:pic>
      </p:grpSp>
      <p:sp>
        <p:nvSpPr>
          <p:cNvPr id="39" name="タイトル 1"/>
          <p:cNvSpPr>
            <a:spLocks noGrp="1"/>
          </p:cNvSpPr>
          <p:nvPr>
            <p:ph type="title"/>
          </p:nvPr>
        </p:nvSpPr>
        <p:spPr>
          <a:xfrm>
            <a:off x="922545" y="13233401"/>
            <a:ext cx="8513421" cy="990600"/>
          </a:xfrm>
          <a:ln/>
        </p:spPr>
        <p:style>
          <a:lnRef idx="1">
            <a:schemeClr val="accent1"/>
          </a:lnRef>
          <a:fillRef idx="2">
            <a:schemeClr val="accent1"/>
          </a:fillRef>
          <a:effectRef idx="1">
            <a:schemeClr val="accent1"/>
          </a:effectRef>
          <a:fontRef idx="minor">
            <a:schemeClr val="dk1"/>
          </a:fontRef>
        </p:style>
        <p:txBody>
          <a:bodyPr>
            <a:noAutofit/>
          </a:bodyPr>
          <a:lstStyle/>
          <a:p>
            <a:pPr marL="171450" algn="l">
              <a:spcAft>
                <a:spcPts val="0"/>
              </a:spcAft>
            </a:pPr>
            <a:r>
              <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rPr>
              <a:t/>
            </a:r>
            <a:br>
              <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rPr>
            </a:b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適用要件や加入手続等に関するお問い合わせ先（日本年金機構）</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
            </a:r>
            <a:b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b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smtClean="0">
                <a:latin typeface="メイリオ" panose="020B0604030504040204" pitchFamily="50" charset="-128"/>
                <a:ea typeface="メイリオ" panose="020B0604030504040204" pitchFamily="50" charset="-128"/>
                <a:cs typeface="メイリオ" panose="020B0604030504040204" pitchFamily="50" charset="-128"/>
                <a:hlinkClick r:id="rId4"/>
              </a:rPr>
              <a:t>https</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hlinkClick r:id="rId4"/>
              </a:rPr>
              <a:t>://www.nenkin.go.jp/section/soudan</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hlinkClick r:id="rId4"/>
              </a:rPr>
              <a:t>/</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
            </a:r>
            <a:b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br>
            <a:endParaRPr kumimoji="1" lang="ja-JP" altLang="en-US" sz="1600" dirty="0"/>
          </a:p>
        </p:txBody>
      </p:sp>
      <p:sp>
        <p:nvSpPr>
          <p:cNvPr id="2" name="テキスト ボックス 1"/>
          <p:cNvSpPr txBox="1"/>
          <p:nvPr/>
        </p:nvSpPr>
        <p:spPr>
          <a:xfrm>
            <a:off x="8691578" y="107191"/>
            <a:ext cx="1538782" cy="538609"/>
          </a:xfrm>
          <a:prstGeom prst="rect">
            <a:avLst/>
          </a:prstGeom>
          <a:noFill/>
        </p:spPr>
        <p:txBody>
          <a:bodyPr wrap="square" rtlCol="0">
            <a:spAutoFit/>
          </a:bodyPr>
          <a:lstStyle/>
          <a:p>
            <a:r>
              <a:rPr lang="ja-JP" altLang="en-US" sz="2800" dirty="0"/>
              <a:t>別添</a:t>
            </a:r>
            <a:endParaRPr kumimoji="1" lang="ja-JP" altLang="en-US" sz="2800" dirty="0"/>
          </a:p>
        </p:txBody>
      </p:sp>
    </p:spTree>
    <p:extLst>
      <p:ext uri="{BB962C8B-B14F-4D97-AF65-F5344CB8AC3E}">
        <p14:creationId xmlns:p14="http://schemas.microsoft.com/office/powerpoint/2010/main" val="10358651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角丸四角形 24"/>
          <p:cNvSpPr/>
          <p:nvPr/>
        </p:nvSpPr>
        <p:spPr>
          <a:xfrm>
            <a:off x="618258" y="1164639"/>
            <a:ext cx="9684000" cy="396000"/>
          </a:xfrm>
          <a:prstGeom prst="roundRect">
            <a:avLst/>
          </a:prstGeom>
          <a:solidFill>
            <a:srgbClr val="E6EDF6"/>
          </a:solidFill>
          <a:ln w="952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角丸四角形 29"/>
          <p:cNvSpPr/>
          <p:nvPr/>
        </p:nvSpPr>
        <p:spPr>
          <a:xfrm>
            <a:off x="612692" y="2781880"/>
            <a:ext cx="9684000" cy="396000"/>
          </a:xfrm>
          <a:prstGeom prst="roundRect">
            <a:avLst/>
          </a:prstGeom>
          <a:solidFill>
            <a:srgbClr val="E6EDF6"/>
          </a:solidFill>
          <a:ln w="952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角丸四角形 23"/>
          <p:cNvSpPr/>
          <p:nvPr/>
        </p:nvSpPr>
        <p:spPr>
          <a:xfrm>
            <a:off x="610528" y="4438980"/>
            <a:ext cx="9684000" cy="396000"/>
          </a:xfrm>
          <a:prstGeom prst="roundRect">
            <a:avLst/>
          </a:prstGeom>
          <a:solidFill>
            <a:srgbClr val="E6EDF6"/>
          </a:solidFill>
          <a:ln w="952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 name="表 3"/>
          <p:cNvGraphicFramePr>
            <a:graphicFrameLocks noGrp="1"/>
          </p:cNvGraphicFramePr>
          <p:nvPr>
            <p:extLst>
              <p:ext uri="{D42A27DB-BD31-4B8C-83A1-F6EECF244321}">
                <p14:modId xmlns:p14="http://schemas.microsoft.com/office/powerpoint/2010/main" val="1447654058"/>
              </p:ext>
            </p:extLst>
          </p:nvPr>
        </p:nvGraphicFramePr>
        <p:xfrm>
          <a:off x="563029" y="341815"/>
          <a:ext cx="9773003" cy="365760"/>
        </p:xfrm>
        <a:graphic>
          <a:graphicData uri="http://schemas.openxmlformats.org/drawingml/2006/table">
            <a:tbl>
              <a:tblPr firstRow="1" firstCol="1" bandRow="1"/>
              <a:tblGrid>
                <a:gridCol w="9773003"/>
              </a:tblGrid>
              <a:tr h="262890">
                <a:tc>
                  <a:txBody>
                    <a:bodyPr/>
                    <a:lstStyle/>
                    <a:p>
                      <a:pPr algn="just">
                        <a:spcAft>
                          <a:spcPts val="0"/>
                        </a:spcAft>
                      </a:pPr>
                      <a:r>
                        <a:rPr lang="ja-JP" altLang="en-US" sz="2400" b="1" kern="100" dirty="0" smtClean="0">
                          <a:solidFill>
                            <a:schemeClr val="bg1"/>
                          </a:solidFill>
                          <a:effectLst/>
                          <a:latin typeface="Century"/>
                          <a:ea typeface="ＭＳ ゴシック"/>
                          <a:cs typeface="Times New Roman"/>
                        </a:rPr>
                        <a:t>社会保険</a:t>
                      </a:r>
                      <a:r>
                        <a:rPr lang="ja-JP" altLang="en-US" sz="2400" b="1" kern="100" dirty="0" smtClean="0">
                          <a:solidFill>
                            <a:srgbClr val="FFFFFF"/>
                          </a:solidFill>
                          <a:effectLst/>
                          <a:latin typeface="Century"/>
                          <a:ea typeface="ＭＳ ゴシック"/>
                          <a:cs typeface="Times New Roman"/>
                        </a:rPr>
                        <a:t>に加入するメリットは？</a:t>
                      </a:r>
                      <a:endParaRPr lang="ja-JP" sz="1600" kern="100" dirty="0">
                        <a:effectLst/>
                        <a:latin typeface="Century"/>
                        <a:ea typeface="ＭＳ 明朝"/>
                        <a:cs typeface="Times New Roman"/>
                      </a:endParaRPr>
                    </a:p>
                  </a:txBody>
                  <a:tcPr marL="68580" marR="6858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548DD4"/>
                    </a:solidFill>
                  </a:tcPr>
                </a:tc>
              </a:tr>
            </a:tbl>
          </a:graphicData>
        </a:graphic>
      </p:graphicFrame>
      <p:sp>
        <p:nvSpPr>
          <p:cNvPr id="5" name="テキスト ボックス 4"/>
          <p:cNvSpPr txBox="1"/>
          <p:nvPr/>
        </p:nvSpPr>
        <p:spPr>
          <a:xfrm>
            <a:off x="748078" y="1223294"/>
            <a:ext cx="7899991" cy="400110"/>
          </a:xfrm>
          <a:prstGeom prst="rect">
            <a:avLst/>
          </a:prstGeom>
          <a:noFill/>
        </p:spPr>
        <p:txBody>
          <a:bodyPr wrap="square" rtlCol="0">
            <a:spAutoFit/>
          </a:bodyPr>
          <a:lstStyle/>
          <a:p>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①保険料の半分は会社が負担します</a:t>
            </a:r>
            <a:endPar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テキスト ボックス 5"/>
          <p:cNvSpPr txBox="1"/>
          <p:nvPr/>
        </p:nvSpPr>
        <p:spPr>
          <a:xfrm>
            <a:off x="761562" y="2830350"/>
            <a:ext cx="7899991" cy="400110"/>
          </a:xfrm>
          <a:prstGeom prst="rect">
            <a:avLst/>
          </a:prstGeom>
          <a:noFill/>
        </p:spPr>
        <p:txBody>
          <a:bodyPr wrap="square" rtlCol="0">
            <a:spAutoFit/>
          </a:bodyPr>
          <a:lstStyle/>
          <a:p>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②老齢年金の給付額が増えます</a:t>
            </a:r>
            <a:endPar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p:cNvSpPr txBox="1"/>
          <p:nvPr/>
        </p:nvSpPr>
        <p:spPr>
          <a:xfrm>
            <a:off x="702245" y="4487657"/>
            <a:ext cx="7899991" cy="400110"/>
          </a:xfrm>
          <a:prstGeom prst="rect">
            <a:avLst/>
          </a:prstGeom>
          <a:noFill/>
        </p:spPr>
        <p:txBody>
          <a:bodyPr wrap="square" rtlCol="0">
            <a:spAutoFit/>
          </a:bodyPr>
          <a:lstStyle/>
          <a:p>
            <a:r>
              <a:rPr lang="ja-JP" altLang="en-US" sz="2000" b="1" dirty="0">
                <a:latin typeface="メイリオ" panose="020B0604030504040204" pitchFamily="50" charset="-128"/>
                <a:ea typeface="メイリオ" panose="020B0604030504040204" pitchFamily="50" charset="-128"/>
                <a:cs typeface="メイリオ" panose="020B0604030504040204" pitchFamily="50" charset="-128"/>
              </a:rPr>
              <a:t>③</a:t>
            </a:r>
            <a:r>
              <a:rPr kumimoji="1"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障害年金の給付が充実</a:t>
            </a:r>
            <a:endPar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 name="テキスト ボックス 10"/>
          <p:cNvSpPr txBox="1"/>
          <p:nvPr/>
        </p:nvSpPr>
        <p:spPr>
          <a:xfrm>
            <a:off x="614029" y="1676679"/>
            <a:ext cx="9715500" cy="830997"/>
          </a:xfrm>
          <a:prstGeom prst="rect">
            <a:avLst/>
          </a:prstGeom>
          <a:noFill/>
        </p:spPr>
        <p:txBody>
          <a:bodyPr wrap="square" rtlCol="0">
            <a:spAutoFit/>
          </a:bodyPr>
          <a:lstStyle/>
          <a:p>
            <a:pPr marL="285750" indent="-285750">
              <a:buFont typeface="Arial" panose="020B0604020202020204" pitchFamily="34" charset="0"/>
              <a:buChar char="•"/>
            </a:pPr>
            <a:r>
              <a:rPr kumimoji="1" lang="ja-JP" altLang="en-US" sz="1800" dirty="0" smtClean="0">
                <a:latin typeface="メイリオ" panose="020B0604030504040204" pitchFamily="50" charset="-128"/>
                <a:ea typeface="メイリオ" panose="020B0604030504040204" pitchFamily="50" charset="-128"/>
                <a:cs typeface="メイリオ" panose="020B0604030504040204" pitchFamily="50" charset="-128"/>
              </a:rPr>
              <a:t>厚生年金保険や健康保険の保険料は、</a:t>
            </a:r>
            <a:r>
              <a:rPr kumimoji="1" lang="ja-JP" altLang="en-US" sz="2400" b="1" u="sng"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会社と被保険者が半分ずつ負担します。</a:t>
            </a:r>
            <a:endParaRPr kumimoji="1" lang="en-US" altLang="ja-JP" sz="2400" b="1" u="sng"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24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b="1" u="sng"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被扶養者の方の保険料負担はありません。</a:t>
            </a:r>
            <a:endParaRPr lang="en-US" altLang="ja-JP" sz="2400" b="1" u="sng"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テキスト ボックス 11"/>
          <p:cNvSpPr txBox="1"/>
          <p:nvPr/>
        </p:nvSpPr>
        <p:spPr>
          <a:xfrm>
            <a:off x="627514" y="3363810"/>
            <a:ext cx="9573828" cy="738664"/>
          </a:xfrm>
          <a:prstGeom prst="rect">
            <a:avLst/>
          </a:prstGeom>
          <a:noFill/>
        </p:spPr>
        <p:txBody>
          <a:bodyPr wrap="square" rtlCol="0">
            <a:spAutoFit/>
          </a:bodyPr>
          <a:lstStyle/>
          <a:p>
            <a:pPr marL="285750" indent="-285750">
              <a:buFont typeface="Arial" panose="020B0604020202020204" pitchFamily="34" charset="0"/>
              <a:buChar char="•"/>
            </a:pPr>
            <a:r>
              <a:rPr lang="ja-JP" altLang="en-US" sz="1800" dirty="0" smtClean="0">
                <a:latin typeface="メイリオ" panose="020B0604030504040204" pitchFamily="50" charset="-128"/>
                <a:ea typeface="メイリオ" panose="020B0604030504040204" pitchFamily="50" charset="-128"/>
                <a:cs typeface="メイリオ" panose="020B0604030504040204" pitchFamily="50" charset="-128"/>
              </a:rPr>
              <a:t>厚生年金保険に加入すると、</a:t>
            </a: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その</a:t>
            </a:r>
            <a:r>
              <a:rPr lang="ja-JP" altLang="en-US" sz="1800" dirty="0" smtClean="0">
                <a:latin typeface="メイリオ" panose="020B0604030504040204" pitchFamily="50" charset="-128"/>
                <a:ea typeface="メイリオ" panose="020B0604030504040204" pitchFamily="50" charset="-128"/>
                <a:cs typeface="メイリオ" panose="020B0604030504040204" pitchFamily="50" charset="-128"/>
              </a:rPr>
              <a:t>期間分の国民年金と厚生年金保険の両方の給付が</a:t>
            </a: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あ</a:t>
            </a:r>
            <a:r>
              <a:rPr lang="ja-JP" altLang="en-US" sz="1800" dirty="0" smtClean="0">
                <a:latin typeface="メイリオ" panose="020B0604030504040204" pitchFamily="50" charset="-128"/>
                <a:ea typeface="メイリオ" panose="020B0604030504040204" pitchFamily="50" charset="-128"/>
                <a:cs typeface="メイリオ" panose="020B0604030504040204" pitchFamily="50" charset="-128"/>
              </a:rPr>
              <a:t>るため、</a:t>
            </a:r>
            <a:r>
              <a:rPr lang="ja-JP" altLang="en-US" sz="2400" b="1" u="sng"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給付額が増えます。</a:t>
            </a:r>
            <a:endParaRPr lang="en-US" altLang="ja-JP" sz="2400" b="1" u="sng"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テキスト ボックス 15"/>
          <p:cNvSpPr txBox="1"/>
          <p:nvPr/>
        </p:nvSpPr>
        <p:spPr>
          <a:xfrm>
            <a:off x="598964" y="4934949"/>
            <a:ext cx="9512299" cy="461665"/>
          </a:xfrm>
          <a:prstGeom prst="rect">
            <a:avLst/>
          </a:prstGeom>
          <a:noFill/>
        </p:spPr>
        <p:txBody>
          <a:bodyPr wrap="square" rtlCol="0">
            <a:spAutoFit/>
          </a:bodyPr>
          <a:lstStyle/>
          <a:p>
            <a:pPr marL="285750" indent="-285750">
              <a:buFont typeface="Arial" panose="020B0604020202020204" pitchFamily="34" charset="0"/>
              <a:buChar cha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厚生年金保険に加入すると、障害を負ったとき</a:t>
            </a:r>
            <a:r>
              <a:rPr lang="ja-JP" altLang="en-US" sz="1800" dirty="0" smtClean="0">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2400" b="1" u="sng"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障害年金の給付額が増えます。</a:t>
            </a:r>
            <a:endParaRPr lang="en-US" altLang="ja-JP" sz="2400" b="1" u="sng"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7" name="図 1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54105" y="5511800"/>
            <a:ext cx="8062794" cy="3467100"/>
          </a:xfrm>
          <a:prstGeom prst="rect">
            <a:avLst/>
          </a:prstGeom>
          <a:noFill/>
          <a:ln>
            <a:noFill/>
          </a:ln>
        </p:spPr>
      </p:pic>
      <p:sp>
        <p:nvSpPr>
          <p:cNvPr id="18" name="角丸四角形吹き出し 17"/>
          <p:cNvSpPr/>
          <p:nvPr/>
        </p:nvSpPr>
        <p:spPr>
          <a:xfrm>
            <a:off x="5928583" y="7711906"/>
            <a:ext cx="3557468" cy="1115652"/>
          </a:xfrm>
          <a:prstGeom prst="wedgeRoundRectCallout">
            <a:avLst>
              <a:gd name="adj1" fmla="val -25066"/>
              <a:gd name="adj2" fmla="val -67063"/>
              <a:gd name="adj3" fmla="val 16667"/>
            </a:avLst>
          </a:prstGeom>
          <a:ln w="9525"/>
        </p:spPr>
        <p:style>
          <a:lnRef idx="2">
            <a:schemeClr val="accent1"/>
          </a:lnRef>
          <a:fillRef idx="1">
            <a:schemeClr val="l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spcAft>
                <a:spcPts val="0"/>
              </a:spcAft>
            </a:pPr>
            <a:r>
              <a:rPr lang="ja-JP" sz="1600" kern="100" dirty="0">
                <a:effectLst/>
                <a:latin typeface="メイリオ" panose="020B0604030504040204" pitchFamily="50" charset="-128"/>
                <a:ea typeface="メイリオ" panose="020B0604030504040204" pitchFamily="50" charset="-128"/>
                <a:cs typeface="メイリオ" panose="020B0604030504040204" pitchFamily="50" charset="-128"/>
              </a:rPr>
              <a:t>厚生</a:t>
            </a:r>
            <a:r>
              <a:rPr lang="ja-JP" sz="1600" kern="100" dirty="0" smtClean="0">
                <a:effectLst/>
                <a:latin typeface="メイリオ" panose="020B0604030504040204" pitchFamily="50" charset="-128"/>
                <a:ea typeface="メイリオ" panose="020B0604030504040204" pitchFamily="50" charset="-128"/>
                <a:cs typeface="メイリオ" panose="020B0604030504040204" pitchFamily="50" charset="-128"/>
              </a:rPr>
              <a:t>年金</a:t>
            </a:r>
            <a:r>
              <a:rPr lang="ja-JP" altLang="en-US" sz="1600" kern="100" dirty="0" smtClean="0">
                <a:effectLst/>
                <a:latin typeface="メイリオ" panose="020B0604030504040204" pitchFamily="50" charset="-128"/>
                <a:ea typeface="メイリオ" panose="020B0604030504040204" pitchFamily="50" charset="-128"/>
                <a:cs typeface="メイリオ" panose="020B0604030504040204" pitchFamily="50" charset="-128"/>
              </a:rPr>
              <a:t>保険</a:t>
            </a:r>
            <a:r>
              <a:rPr lang="ja-JP" sz="1600" kern="100" dirty="0" smtClean="0">
                <a:effectLst/>
                <a:latin typeface="メイリオ" panose="020B0604030504040204" pitchFamily="50" charset="-128"/>
                <a:ea typeface="メイリオ" panose="020B0604030504040204" pitchFamily="50" charset="-128"/>
                <a:cs typeface="メイリオ" panose="020B0604030504040204" pitchFamily="50" charset="-128"/>
              </a:rPr>
              <a:t>に</a:t>
            </a:r>
            <a:r>
              <a:rPr lang="ja-JP" sz="1600" kern="100" dirty="0">
                <a:effectLst/>
                <a:latin typeface="メイリオ" panose="020B0604030504040204" pitchFamily="50" charset="-128"/>
                <a:ea typeface="メイリオ" panose="020B0604030504040204" pitchFamily="50" charset="-128"/>
                <a:cs typeface="メイリオ" panose="020B0604030504040204" pitchFamily="50" charset="-128"/>
              </a:rPr>
              <a:t>加入すると、国民年金で</a:t>
            </a:r>
            <a:r>
              <a:rPr lang="ja-JP" sz="1600" kern="100" dirty="0" smtClean="0">
                <a:effectLst/>
                <a:latin typeface="メイリオ" panose="020B0604030504040204" pitchFamily="50" charset="-128"/>
                <a:ea typeface="メイリオ" panose="020B0604030504040204" pitchFamily="50" charset="-128"/>
                <a:cs typeface="メイリオ" panose="020B0604030504040204" pitchFamily="50" charset="-128"/>
              </a:rPr>
              <a:t>は</a:t>
            </a:r>
            <a:r>
              <a:rPr lang="ja-JP" altLang="en-US" sz="1600" kern="100" dirty="0" smtClean="0">
                <a:effectLst/>
                <a:latin typeface="メイリオ" panose="020B0604030504040204" pitchFamily="50" charset="-128"/>
                <a:ea typeface="メイリオ" panose="020B0604030504040204" pitchFamily="50" charset="-128"/>
                <a:cs typeface="メイリオ" panose="020B0604030504040204" pitchFamily="50" charset="-128"/>
              </a:rPr>
              <a:t>年金が</a:t>
            </a:r>
            <a:r>
              <a:rPr lang="ja-JP" sz="1600" kern="100" dirty="0" smtClean="0">
                <a:effectLst/>
                <a:latin typeface="メイリオ" panose="020B0604030504040204" pitchFamily="50" charset="-128"/>
                <a:ea typeface="メイリオ" panose="020B0604030504040204" pitchFamily="50" charset="-128"/>
                <a:cs typeface="メイリオ" panose="020B0604030504040204" pitchFamily="50" charset="-128"/>
              </a:rPr>
              <a:t>もらえない</a:t>
            </a:r>
            <a:r>
              <a:rPr lang="ja-JP" sz="1600" kern="100" dirty="0">
                <a:effectLst/>
                <a:latin typeface="メイリオ" panose="020B0604030504040204" pitchFamily="50" charset="-128"/>
                <a:ea typeface="メイリオ" panose="020B0604030504040204" pitchFamily="50" charset="-128"/>
                <a:cs typeface="メイリオ" panose="020B0604030504040204" pitchFamily="50" charset="-128"/>
              </a:rPr>
              <a:t>程度の障害でも、障害厚生年金として受け取れる場合があります</a:t>
            </a:r>
            <a:r>
              <a:rPr lang="ja-JP" sz="1800" kern="100" dirty="0">
                <a:effectLst/>
                <a:latin typeface="メイリオ" panose="020B0604030504040204" pitchFamily="50" charset="-128"/>
                <a:ea typeface="メイリオ" panose="020B0604030504040204" pitchFamily="50" charset="-128"/>
                <a:cs typeface="メイリオ" panose="020B0604030504040204" pitchFamily="50" charset="-128"/>
              </a:rPr>
              <a:t>。</a:t>
            </a:r>
            <a:endParaRPr lang="ja-JP" sz="1400" kern="100" dirty="0">
              <a:effectLst/>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2" name="グループ化 1"/>
          <p:cNvGrpSpPr/>
          <p:nvPr/>
        </p:nvGrpSpPr>
        <p:grpSpPr>
          <a:xfrm>
            <a:off x="646465" y="9581543"/>
            <a:ext cx="9684000" cy="438787"/>
            <a:chOff x="690029" y="11350249"/>
            <a:chExt cx="9684000" cy="438787"/>
          </a:xfrm>
        </p:grpSpPr>
        <p:sp>
          <p:nvSpPr>
            <p:cNvPr id="32" name="角丸四角形 31"/>
            <p:cNvSpPr/>
            <p:nvPr/>
          </p:nvSpPr>
          <p:spPr>
            <a:xfrm>
              <a:off x="690029" y="11350249"/>
              <a:ext cx="9684000" cy="396000"/>
            </a:xfrm>
            <a:prstGeom prst="roundRect">
              <a:avLst/>
            </a:prstGeom>
            <a:solidFill>
              <a:srgbClr val="E6EDF6"/>
            </a:solidFill>
            <a:ln w="952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p:cNvSpPr txBox="1"/>
            <p:nvPr/>
          </p:nvSpPr>
          <p:spPr>
            <a:xfrm>
              <a:off x="796946" y="11388926"/>
              <a:ext cx="7899991" cy="400110"/>
            </a:xfrm>
            <a:prstGeom prst="rect">
              <a:avLst/>
            </a:prstGeom>
            <a:noFill/>
          </p:spPr>
          <p:txBody>
            <a:bodyPr wrap="square" rtlCol="0">
              <a:spAutoFit/>
            </a:bodyPr>
            <a:lstStyle/>
            <a:p>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④遺族年金の給付が充実</a:t>
              </a:r>
              <a:endPar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27" name="テキスト ボックス 26"/>
          <p:cNvSpPr txBox="1"/>
          <p:nvPr/>
        </p:nvSpPr>
        <p:spPr>
          <a:xfrm>
            <a:off x="716366" y="10195186"/>
            <a:ext cx="9609670" cy="1384995"/>
          </a:xfrm>
          <a:prstGeom prst="rect">
            <a:avLst/>
          </a:prstGeom>
          <a:noFill/>
        </p:spPr>
        <p:txBody>
          <a:bodyPr wrap="square" rtlCol="0">
            <a:spAutoFit/>
          </a:bodyPr>
          <a:lstStyle/>
          <a:p>
            <a:pPr marL="285750" indent="-285750">
              <a:buFont typeface="Arial" panose="020B0604020202020204" pitchFamily="34" charset="0"/>
              <a:buChar char="•"/>
            </a:pPr>
            <a:r>
              <a:rPr lang="ja-JP" altLang="en-US" sz="1800" dirty="0" smtClean="0">
                <a:latin typeface="メイリオ" panose="020B0604030504040204" pitchFamily="50" charset="-128"/>
                <a:ea typeface="メイリオ" panose="020B0604030504040204" pitchFamily="50" charset="-128"/>
                <a:cs typeface="メイリオ" panose="020B0604030504040204" pitchFamily="50" charset="-128"/>
              </a:rPr>
              <a:t>国民年金に加入すると、加入者が万一お亡くなりになった場合に遺族基礎年金が支給されますが、子どもが１８歳になるまでの給付となります。</a:t>
            </a:r>
            <a:endParaRPr lang="en-US" altLang="ja-JP" sz="1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5750" indent="-285750">
              <a:buFont typeface="Arial" panose="020B0604020202020204" pitchFamily="34" charset="0"/>
              <a:buChar cha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厚生</a:t>
            </a:r>
            <a:r>
              <a:rPr lang="ja-JP" altLang="en-US" sz="1800" dirty="0" smtClean="0">
                <a:latin typeface="メイリオ" panose="020B0604030504040204" pitchFamily="50" charset="-128"/>
                <a:ea typeface="メイリオ" panose="020B0604030504040204" pitchFamily="50" charset="-128"/>
                <a:cs typeface="メイリオ" panose="020B0604030504040204" pitchFamily="50" charset="-128"/>
              </a:rPr>
              <a:t>年金保険に加入すると、なくなられた方の配偶者は、</a:t>
            </a:r>
            <a:r>
              <a:rPr lang="ja-JP" altLang="en-US" sz="2400" b="1" u="sng"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生涯、遺族厚生年金の給付が受けられるので安心です。</a:t>
            </a:r>
            <a:endParaRPr lang="en-US" altLang="ja-JP" sz="2400" b="1" u="sng"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3" name="グループ化 2"/>
          <p:cNvGrpSpPr/>
          <p:nvPr/>
        </p:nvGrpSpPr>
        <p:grpSpPr>
          <a:xfrm>
            <a:off x="627413" y="11906331"/>
            <a:ext cx="9684000" cy="443328"/>
            <a:chOff x="651929" y="13421738"/>
            <a:chExt cx="9684000" cy="443328"/>
          </a:xfrm>
        </p:grpSpPr>
        <p:sp>
          <p:nvSpPr>
            <p:cNvPr id="31" name="角丸四角形 30"/>
            <p:cNvSpPr/>
            <p:nvPr/>
          </p:nvSpPr>
          <p:spPr>
            <a:xfrm>
              <a:off x="651929" y="13421738"/>
              <a:ext cx="9684000" cy="396000"/>
            </a:xfrm>
            <a:prstGeom prst="roundRect">
              <a:avLst/>
            </a:prstGeom>
            <a:solidFill>
              <a:srgbClr val="E6EDF6"/>
            </a:solidFill>
            <a:ln w="952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781745" y="13464956"/>
              <a:ext cx="7899991" cy="400110"/>
            </a:xfrm>
            <a:prstGeom prst="rect">
              <a:avLst/>
            </a:prstGeom>
            <a:noFill/>
          </p:spPr>
          <p:txBody>
            <a:bodyPr wrap="square" rtlCol="0">
              <a:spAutoFit/>
            </a:bodyPr>
            <a:lstStyle/>
            <a:p>
              <a:r>
                <a:rPr lang="ja-JP" altLang="en-US" sz="2000" b="1" dirty="0" smtClean="0">
                  <a:latin typeface="メイリオ" panose="020B0604030504040204" pitchFamily="50" charset="-128"/>
                  <a:ea typeface="メイリオ" panose="020B0604030504040204" pitchFamily="50" charset="-128"/>
                  <a:cs typeface="メイリオ" panose="020B0604030504040204" pitchFamily="50" charset="-128"/>
                </a:rPr>
                <a:t>⑤医療保険（健康保険）の給付が充実</a:t>
              </a:r>
              <a:endParaRPr kumimoji="1" lang="ja-JP" altLang="en-US" sz="2000" b="1" dirty="0">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29" name="テキスト ボックス 28"/>
          <p:cNvSpPr txBox="1"/>
          <p:nvPr/>
        </p:nvSpPr>
        <p:spPr>
          <a:xfrm>
            <a:off x="685549" y="12372759"/>
            <a:ext cx="9468000" cy="1107996"/>
          </a:xfrm>
          <a:prstGeom prst="rect">
            <a:avLst/>
          </a:prstGeom>
          <a:noFill/>
        </p:spPr>
        <p:txBody>
          <a:bodyPr wrap="square" rtlCol="0">
            <a:spAutoFit/>
          </a:bodyPr>
          <a:lstStyle/>
          <a:p>
            <a:pPr marL="285750" indent="-285750">
              <a:buFont typeface="Arial" panose="020B0604020202020204" pitchFamily="34" charset="0"/>
              <a:buChar char="•"/>
            </a:pP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健康保険に加入すると</a:t>
            </a:r>
            <a:r>
              <a:rPr lang="ja-JP" altLang="en-US" sz="1800" dirty="0" smtClean="0">
                <a:latin typeface="メイリオ" panose="020B0604030504040204" pitchFamily="50" charset="-128"/>
                <a:ea typeface="メイリオ" panose="020B0604030504040204" pitchFamily="50" charset="-128"/>
                <a:cs typeface="メイリオ" panose="020B0604030504040204" pitchFamily="50" charset="-128"/>
              </a:rPr>
              <a:t>、ケガや出産によって</a:t>
            </a: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仕事</a:t>
            </a:r>
            <a:r>
              <a:rPr lang="ja-JP" altLang="en-US" sz="1800" dirty="0" smtClean="0">
                <a:latin typeface="メイリオ" panose="020B0604030504040204" pitchFamily="50" charset="-128"/>
                <a:ea typeface="メイリオ" panose="020B0604030504040204" pitchFamily="50" charset="-128"/>
                <a:cs typeface="メイリオ" panose="020B0604030504040204" pitchFamily="50" charset="-128"/>
              </a:rPr>
              <a:t>を休まなければ</a:t>
            </a: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ならない場合に</a:t>
            </a:r>
            <a:r>
              <a:rPr lang="ja-JP" altLang="en-US" sz="1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b="1" u="sng"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賃金</a:t>
            </a:r>
            <a:r>
              <a:rPr lang="ja-JP" altLang="en-US" sz="2400" b="1" u="sng"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の３分の２程度の給付があります</a:t>
            </a:r>
            <a:r>
              <a:rPr lang="ja-JP" altLang="en-US" sz="2400" b="1" u="sng"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400" b="1" u="sng"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800" dirty="0">
                <a:latin typeface="メイリオ" panose="020B0604030504040204" pitchFamily="50" charset="-128"/>
                <a:ea typeface="メイリオ" panose="020B0604030504040204" pitchFamily="50" charset="-128"/>
                <a:cs typeface="メイリオ" panose="020B0604030504040204" pitchFamily="50" charset="-128"/>
              </a:rPr>
              <a:t>傷病手当金、出産手当金</a:t>
            </a:r>
            <a:r>
              <a:rPr lang="ja-JP" altLang="en-US" sz="18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8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8217132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角丸四角形 50"/>
          <p:cNvSpPr/>
          <p:nvPr/>
        </p:nvSpPr>
        <p:spPr>
          <a:xfrm>
            <a:off x="418744" y="2722256"/>
            <a:ext cx="9773003" cy="865056"/>
          </a:xfrm>
          <a:prstGeom prst="roundRect">
            <a:avLst/>
          </a:prstGeom>
          <a:solidFill>
            <a:srgbClr val="E6EDF6"/>
          </a:solidFill>
          <a:ln w="952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55" name="角丸四角形 54"/>
          <p:cNvSpPr/>
          <p:nvPr/>
        </p:nvSpPr>
        <p:spPr>
          <a:xfrm>
            <a:off x="437794" y="4327317"/>
            <a:ext cx="9773005" cy="877931"/>
          </a:xfrm>
          <a:prstGeom prst="roundRect">
            <a:avLst/>
          </a:prstGeom>
          <a:solidFill>
            <a:srgbClr val="E6EDF6"/>
          </a:solidFill>
          <a:ln w="952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56" name="正方形/長方形 55"/>
          <p:cNvSpPr/>
          <p:nvPr/>
        </p:nvSpPr>
        <p:spPr>
          <a:xfrm>
            <a:off x="284156" y="6662704"/>
            <a:ext cx="9902098" cy="40728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r>
              <a:rPr lang="ja-JP" altLang="en-US" sz="2200" b="1"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労働保険に加入するメリットは？</a:t>
            </a:r>
          </a:p>
        </p:txBody>
      </p:sp>
      <p:sp>
        <p:nvSpPr>
          <p:cNvPr id="7" name="テキスト ボックス 6"/>
          <p:cNvSpPr txBox="1"/>
          <p:nvPr/>
        </p:nvSpPr>
        <p:spPr>
          <a:xfrm>
            <a:off x="311712" y="2340465"/>
            <a:ext cx="9956237" cy="406755"/>
          </a:xfrm>
          <a:prstGeom prst="rect">
            <a:avLst/>
          </a:prstGeom>
          <a:noFill/>
        </p:spPr>
        <p:txBody>
          <a:bodyPr wrap="square" rtlCol="0">
            <a:noAutofit/>
          </a:bodyPr>
          <a:lstStyle/>
          <a:p>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次</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の事業場は、労働保険への加入が</a:t>
            </a:r>
            <a:r>
              <a:rPr lang="ja-JP" altLang="ja-JP" sz="1600" u="sng"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法律で義務づけられています</a:t>
            </a:r>
            <a:r>
              <a:rPr lang="ja-JP"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強制</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適用</a:t>
            </a:r>
            <a:r>
              <a:rPr lang="ja-JP"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事業</a:t>
            </a: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場</a:t>
            </a:r>
            <a:r>
              <a:rPr lang="en-US"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テキスト ボックス 7"/>
          <p:cNvSpPr txBox="1"/>
          <p:nvPr/>
        </p:nvSpPr>
        <p:spPr>
          <a:xfrm>
            <a:off x="607431" y="2643456"/>
            <a:ext cx="9717666" cy="1015124"/>
          </a:xfrm>
          <a:prstGeom prst="rect">
            <a:avLst/>
          </a:prstGeom>
          <a:noFill/>
        </p:spPr>
        <p:txBody>
          <a:bodyPr wrap="square" rtlCol="0">
            <a:noAutofit/>
          </a:bodyPr>
          <a:lstStyle/>
          <a:p>
            <a:pPr>
              <a:lnSpc>
                <a:spcPts val="3400"/>
              </a:lnSpc>
            </a:pPr>
            <a:r>
              <a:rPr lang="ja-JP" altLang="ja-JP"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常勤、パート、アルバイト、派遣等の名称や雇用形態にかかわらず</a:t>
            </a:r>
            <a:r>
              <a:rPr lang="ja-JP"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3400"/>
              </a:lnSpc>
            </a:pPr>
            <a:r>
              <a:rPr lang="ja-JP" altLang="ja-JP" sz="2400" b="1"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労働者</a:t>
            </a:r>
            <a:r>
              <a:rPr lang="ja-JP" altLang="ja-JP" sz="2400" b="1" dirty="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を１人でも雇って</a:t>
            </a:r>
            <a:r>
              <a:rPr lang="ja-JP" altLang="ja-JP" sz="2400" b="1"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いる事業場</a:t>
            </a:r>
            <a:r>
              <a:rPr lang="ja-JP"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は</a:t>
            </a:r>
            <a:r>
              <a:rPr lang="ja-JP" altLang="ja-JP" sz="2400" b="1"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加入義務</a:t>
            </a:r>
            <a:r>
              <a:rPr lang="ja-JP"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が</a:t>
            </a:r>
            <a:r>
              <a:rPr lang="ja-JP" altLang="ja-JP"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あります</a:t>
            </a:r>
            <a:r>
              <a:rPr lang="ja-JP"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ja-JP"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テキスト ボックス 8"/>
          <p:cNvSpPr txBox="1"/>
          <p:nvPr/>
        </p:nvSpPr>
        <p:spPr>
          <a:xfrm>
            <a:off x="389268" y="3663443"/>
            <a:ext cx="9821531" cy="523220"/>
          </a:xfrm>
          <a:prstGeom prst="rect">
            <a:avLst/>
          </a:prstGeom>
          <a:noFill/>
        </p:spPr>
        <p:txBody>
          <a:bodyPr wrap="square" rtlCol="0">
            <a:spAutoFit/>
          </a:bodyPr>
          <a:lstStyle/>
          <a:p>
            <a:pPr fontAlgn="base"/>
            <a:r>
              <a:rPr lang="ja-JP"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※５人未満の労働者を使用する個人経営の農林水産の事業については、強制適用事業場から除かれています。</a:t>
            </a:r>
          </a:p>
          <a:p>
            <a:pPr fontAlgn="base"/>
            <a:r>
              <a:rPr lang="ja-JP"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※強制適用</a:t>
            </a:r>
            <a:r>
              <a:rPr lang="ja-JP" altLang="ja-JP"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事業</a:t>
            </a:r>
            <a:r>
              <a:rPr lang="ja-JP" altLang="en-US"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場</a:t>
            </a:r>
            <a:r>
              <a:rPr lang="ja-JP" altLang="ja-JP"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以外</a:t>
            </a:r>
            <a:r>
              <a:rPr lang="ja-JP"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の事業場でも、要件を満たせば労災保険と雇用保険に加入することが</a:t>
            </a:r>
            <a:r>
              <a:rPr lang="ja-JP" altLang="ja-JP"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できます</a:t>
            </a:r>
            <a:r>
              <a:rPr lang="ja-JP" altLang="en-US"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任意加入制度</a:t>
            </a:r>
            <a:r>
              <a:rPr lang="en-US" altLang="ja-JP"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テキスト ボックス 9"/>
          <p:cNvSpPr txBox="1"/>
          <p:nvPr/>
        </p:nvSpPr>
        <p:spPr>
          <a:xfrm flipH="1" flipV="1">
            <a:off x="619936" y="7790948"/>
            <a:ext cx="4343065" cy="307777"/>
          </a:xfrm>
          <a:prstGeom prst="rect">
            <a:avLst/>
          </a:prstGeom>
          <a:noFill/>
        </p:spPr>
        <p:txBody>
          <a:bodyPr wrap="square" rtlCol="0">
            <a:spAutoFit/>
          </a:bodyPr>
          <a:lstStyle/>
          <a:p>
            <a:endParaRPr lang="ja-JP" altLang="en-US"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正方形/長方形 14"/>
          <p:cNvSpPr/>
          <p:nvPr/>
        </p:nvSpPr>
        <p:spPr>
          <a:xfrm>
            <a:off x="477204" y="6259209"/>
            <a:ext cx="10406696" cy="307777"/>
          </a:xfrm>
          <a:prstGeom prst="rect">
            <a:avLst/>
          </a:prstGeom>
        </p:spPr>
        <p:txBody>
          <a:bodyPr wrap="square">
            <a:spAutoFit/>
          </a:bodyPr>
          <a:lstStyle/>
          <a:p>
            <a:pPr fontAlgn="base"/>
            <a:r>
              <a:rPr lang="ja-JP"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※その他、法人の役員、同居の親族、</a:t>
            </a:r>
            <a:r>
              <a:rPr lang="ja-JP" altLang="ja-JP"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高校</a:t>
            </a:r>
            <a:r>
              <a:rPr lang="ja-JP" altLang="en-US"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ja-JP"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大学</a:t>
            </a:r>
            <a:r>
              <a:rPr lang="ja-JP"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等の昼間学生</a:t>
            </a:r>
            <a:r>
              <a:rPr lang="ja-JP" altLang="ja-JP"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等</a:t>
            </a:r>
            <a:r>
              <a:rPr lang="ja-JP" altLang="en-US"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に</a:t>
            </a:r>
            <a:r>
              <a:rPr lang="ja-JP" altLang="ja-JP"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は</a:t>
            </a:r>
            <a:r>
              <a:rPr lang="ja-JP"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、労災保険・雇用保険の対象と</a:t>
            </a:r>
            <a:r>
              <a:rPr lang="ja-JP" altLang="ja-JP"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ならな</a:t>
            </a:r>
            <a:r>
              <a:rPr lang="ja-JP" altLang="en-US"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い者</a:t>
            </a:r>
            <a:r>
              <a:rPr lang="ja-JP" altLang="ja-JP"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もい</a:t>
            </a:r>
            <a:r>
              <a:rPr lang="ja-JP"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ます</a:t>
            </a:r>
            <a:r>
              <a:rPr lang="ja-JP" altLang="ja-JP" sz="14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ja-JP" sz="14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テキスト ボックス 17"/>
          <p:cNvSpPr txBox="1"/>
          <p:nvPr/>
        </p:nvSpPr>
        <p:spPr>
          <a:xfrm>
            <a:off x="292663" y="7127883"/>
            <a:ext cx="9956236" cy="338554"/>
          </a:xfrm>
          <a:prstGeom prst="rect">
            <a:avLst/>
          </a:prstGeom>
          <a:noFill/>
        </p:spPr>
        <p:txBody>
          <a:bodyPr wrap="square" rtlCol="0">
            <a:spAutoFit/>
          </a:bodyPr>
          <a:lstStyle/>
          <a:p>
            <a:r>
              <a:rPr lang="ja-JP" altLang="en-US" sz="1600" b="1"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お支払い</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いただいた労働保険料は、労災保険と雇用保険で次のように使われています</a:t>
            </a:r>
            <a:r>
              <a:rPr lang="ja-JP"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0" name="正方形/長方形 49"/>
          <p:cNvSpPr/>
          <p:nvPr/>
        </p:nvSpPr>
        <p:spPr>
          <a:xfrm>
            <a:off x="308702" y="1835531"/>
            <a:ext cx="9902096" cy="4635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tIns="72000" bIns="0" rtlCol="0" anchor="ctr"/>
          <a:lstStyle/>
          <a:p>
            <a:r>
              <a:rPr lang="ja-JP" altLang="en-US" sz="2200" b="1"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加入義務について</a:t>
            </a:r>
            <a:endParaRPr lang="en-US" altLang="ja-JP" sz="2200" b="1"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4" name="テキスト ボックス 53"/>
          <p:cNvSpPr txBox="1"/>
          <p:nvPr/>
        </p:nvSpPr>
        <p:spPr>
          <a:xfrm>
            <a:off x="607431" y="4304503"/>
            <a:ext cx="9717668" cy="1015124"/>
          </a:xfrm>
          <a:prstGeom prst="rect">
            <a:avLst/>
          </a:prstGeom>
          <a:noFill/>
        </p:spPr>
        <p:txBody>
          <a:bodyPr wrap="square" rtlCol="0">
            <a:noAutofit/>
          </a:bodyPr>
          <a:lstStyle/>
          <a:p>
            <a:pPr>
              <a:lnSpc>
                <a:spcPts val="3400"/>
              </a:lnSpc>
            </a:pPr>
            <a:r>
              <a:rPr lang="ja-JP" altLang="en-US" sz="2400" b="1"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労働者とは、</a:t>
            </a:r>
            <a:r>
              <a:rPr lang="ja-JP" altLang="en-US"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職業の種類にかかわらず、事業に使用される者で、</a:t>
            </a:r>
            <a:endParaRPr lang="en-US"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3400"/>
              </a:lnSpc>
            </a:pPr>
            <a:r>
              <a:rPr lang="ja-JP" altLang="en-US"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労働の対価としての</a:t>
            </a:r>
            <a:r>
              <a:rPr lang="ja-JP" altLang="en-US" sz="2400" b="1"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賃金が支払われる者</a:t>
            </a:r>
            <a:r>
              <a:rPr lang="ja-JP" altLang="en-US"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のことをいいます。</a:t>
            </a:r>
          </a:p>
        </p:txBody>
      </p:sp>
      <p:grpSp>
        <p:nvGrpSpPr>
          <p:cNvPr id="4" name="グループ化 3"/>
          <p:cNvGrpSpPr/>
          <p:nvPr/>
        </p:nvGrpSpPr>
        <p:grpSpPr>
          <a:xfrm>
            <a:off x="428267" y="7466437"/>
            <a:ext cx="9792057" cy="1400383"/>
            <a:chOff x="437793" y="7608711"/>
            <a:chExt cx="9792057" cy="1400383"/>
          </a:xfrm>
        </p:grpSpPr>
        <p:sp>
          <p:nvSpPr>
            <p:cNvPr id="57" name="角丸四角形 56"/>
            <p:cNvSpPr/>
            <p:nvPr/>
          </p:nvSpPr>
          <p:spPr>
            <a:xfrm>
              <a:off x="437793" y="7674509"/>
              <a:ext cx="9773003" cy="1240891"/>
            </a:xfrm>
            <a:prstGeom prst="roundRect">
              <a:avLst/>
            </a:prstGeom>
            <a:solidFill>
              <a:srgbClr val="E6EDF6"/>
            </a:solidFill>
            <a:ln w="952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9" name="テキスト ボックス 18"/>
            <p:cNvSpPr txBox="1"/>
            <p:nvPr/>
          </p:nvSpPr>
          <p:spPr>
            <a:xfrm>
              <a:off x="1600200" y="7608711"/>
              <a:ext cx="8629650" cy="1400383"/>
            </a:xfrm>
            <a:prstGeom prst="rect">
              <a:avLst/>
            </a:prstGeom>
            <a:noFill/>
          </p:spPr>
          <p:txBody>
            <a:bodyPr wrap="square" rtlCol="0">
              <a:spAutoFit/>
            </a:bodyPr>
            <a:lstStyle/>
            <a:p>
              <a:pPr>
                <a:lnSpc>
                  <a:spcPts val="3400"/>
                </a:lnSpc>
              </a:pPr>
              <a:r>
                <a:rPr lang="ja-JP"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労働者</a:t>
              </a:r>
              <a:r>
                <a:rPr lang="ja-JP" altLang="ja-JP"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が仕事（業務）や通勤が原因で負傷した場合</a:t>
              </a:r>
              <a:r>
                <a:rPr lang="ja-JP"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また、</a:t>
              </a:r>
              <a:endParaRPr lang="en-US"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3400"/>
                </a:lnSpc>
              </a:pPr>
              <a:r>
                <a:rPr lang="ja-JP"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病気になった場合や亡くなった場合に、</a:t>
              </a:r>
              <a:r>
                <a:rPr lang="ja-JP" altLang="ja-JP" sz="2400" b="1"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被災労働者や遺族を保護</a:t>
              </a:r>
              <a:r>
                <a:rPr lang="ja-JP"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するための給付等を</a:t>
              </a:r>
              <a:r>
                <a:rPr lang="ja-JP" altLang="en-US"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受けられます</a:t>
              </a:r>
              <a:r>
                <a:rPr lang="ja-JP"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2" name="円/楕円 51"/>
            <p:cNvSpPr/>
            <p:nvPr/>
          </p:nvSpPr>
          <p:spPr>
            <a:xfrm>
              <a:off x="540631" y="7761490"/>
              <a:ext cx="1054785" cy="1060530"/>
            </a:xfrm>
            <a:prstGeom prst="ellipse">
              <a:avLst/>
            </a:prstGeom>
            <a:gradFill flip="none" rotWithShape="1">
              <a:gsLst>
                <a:gs pos="100000">
                  <a:schemeClr val="accent1"/>
                </a:gs>
                <a:gs pos="68000">
                  <a:schemeClr val="accent1"/>
                </a:gs>
                <a:gs pos="0">
                  <a:schemeClr val="accent1">
                    <a:lumMod val="60000"/>
                    <a:lumOff val="4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none" bIns="0" rtlCol="0" anchor="ctr"/>
            <a:lstStyle/>
            <a:p>
              <a:pPr algn="ctr"/>
              <a:r>
                <a:rPr lang="ja-JP" altLang="en-US" sz="2000" b="1"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労災</a:t>
              </a:r>
              <a:endParaRPr lang="en-US" altLang="ja-JP" sz="2000" b="1"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000" b="1"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保険</a:t>
              </a:r>
              <a:endParaRPr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3" name="グループ化 2"/>
          <p:cNvGrpSpPr/>
          <p:nvPr/>
        </p:nvGrpSpPr>
        <p:grpSpPr>
          <a:xfrm>
            <a:off x="414593" y="8866820"/>
            <a:ext cx="9982556" cy="1400383"/>
            <a:chOff x="437794" y="9492590"/>
            <a:chExt cx="9982556" cy="1400383"/>
          </a:xfrm>
        </p:grpSpPr>
        <p:sp>
          <p:nvSpPr>
            <p:cNvPr id="59" name="角丸四角形 58"/>
            <p:cNvSpPr/>
            <p:nvPr/>
          </p:nvSpPr>
          <p:spPr>
            <a:xfrm>
              <a:off x="437794" y="9525310"/>
              <a:ext cx="9773002" cy="1264216"/>
            </a:xfrm>
            <a:prstGeom prst="roundRect">
              <a:avLst/>
            </a:prstGeom>
            <a:solidFill>
              <a:srgbClr val="E6EDF6"/>
            </a:solidFill>
            <a:ln w="952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22" name="正方形/長方形 21"/>
            <p:cNvSpPr/>
            <p:nvPr/>
          </p:nvSpPr>
          <p:spPr>
            <a:xfrm>
              <a:off x="1595416" y="9492590"/>
              <a:ext cx="8824934" cy="1400383"/>
            </a:xfrm>
            <a:prstGeom prst="rect">
              <a:avLst/>
            </a:prstGeom>
          </p:spPr>
          <p:txBody>
            <a:bodyPr wrap="square">
              <a:spAutoFit/>
            </a:bodyPr>
            <a:lstStyle/>
            <a:p>
              <a:pPr>
                <a:lnSpc>
                  <a:spcPts val="3400"/>
                </a:lnSpc>
              </a:pPr>
              <a:r>
                <a:rPr lang="ja-JP"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労働者</a:t>
              </a:r>
              <a:r>
                <a:rPr lang="ja-JP" altLang="ja-JP"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が失業した</a:t>
              </a:r>
              <a:r>
                <a:rPr lang="ja-JP"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場合</a:t>
              </a:r>
              <a:r>
                <a:rPr lang="ja-JP" altLang="en-US"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や働き続けること</a:t>
              </a:r>
              <a:r>
                <a:rPr lang="ja-JP"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が困難</a:t>
              </a:r>
              <a:r>
                <a:rPr lang="ja-JP" altLang="en-US"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に</a:t>
              </a:r>
              <a:r>
                <a:rPr lang="ja-JP" altLang="en-US"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なった</a:t>
              </a:r>
              <a:r>
                <a:rPr lang="ja-JP"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場合、</a:t>
              </a:r>
              <a:endParaRPr lang="en-US"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3400"/>
                </a:lnSpc>
              </a:pPr>
              <a:r>
                <a:rPr lang="ja-JP" altLang="en-US"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また</a:t>
              </a:r>
              <a:r>
                <a:rPr lang="ja-JP"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自ら</a:t>
              </a:r>
              <a:r>
                <a:rPr lang="ja-JP" altLang="ja-JP"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教育訓練を受けた場合に、</a:t>
              </a:r>
              <a:r>
                <a:rPr lang="ja-JP" altLang="ja-JP" sz="2400" b="1"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生活</a:t>
              </a:r>
              <a:r>
                <a:rPr lang="ja-JP" altLang="en-US" sz="2400" b="1"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ja-JP" sz="2400" b="1"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雇用</a:t>
              </a:r>
              <a:r>
                <a:rPr lang="ja-JP" altLang="ja-JP" sz="2400" b="1" dirty="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の安定</a:t>
              </a:r>
              <a:r>
                <a:rPr lang="ja-JP" altLang="ja-JP" sz="2400" b="1"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と</a:t>
              </a:r>
              <a:endParaRPr lang="en-US" altLang="ja-JP" sz="2400" b="1"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3400"/>
                </a:lnSpc>
              </a:pPr>
              <a:r>
                <a:rPr lang="ja-JP" altLang="ja-JP" sz="2400" b="1"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就職</a:t>
              </a:r>
              <a:r>
                <a:rPr lang="ja-JP" altLang="ja-JP" sz="2400" b="1" dirty="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の促進</a:t>
              </a:r>
              <a:r>
                <a:rPr lang="ja-JP" altLang="ja-JP"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を図るための給付等</a:t>
              </a:r>
              <a:r>
                <a:rPr lang="ja-JP"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受けられます</a:t>
              </a:r>
              <a:r>
                <a:rPr lang="ja-JP"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ja-JP"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0" name="円/楕円 59"/>
            <p:cNvSpPr/>
            <p:nvPr/>
          </p:nvSpPr>
          <p:spPr>
            <a:xfrm>
              <a:off x="540632" y="9622141"/>
              <a:ext cx="1059568" cy="1060530"/>
            </a:xfrm>
            <a:prstGeom prst="ellipse">
              <a:avLst/>
            </a:prstGeom>
            <a:gradFill flip="none" rotWithShape="1">
              <a:gsLst>
                <a:gs pos="100000">
                  <a:schemeClr val="accent1"/>
                </a:gs>
                <a:gs pos="68000">
                  <a:schemeClr val="accent1"/>
                </a:gs>
                <a:gs pos="0">
                  <a:schemeClr val="accent1">
                    <a:lumMod val="60000"/>
                    <a:lumOff val="4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none" bIns="0" rtlCol="0" anchor="ctr"/>
            <a:lstStyle/>
            <a:p>
              <a:pPr algn="ctr"/>
              <a:r>
                <a:rPr lang="ja-JP" altLang="en-US" sz="2000" b="1"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雇用</a:t>
              </a:r>
              <a:endParaRPr lang="en-US" altLang="ja-JP" sz="2000" b="1"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2000" b="1" dirty="0" smtClean="0">
                  <a:solidFill>
                    <a:prstClr val="white"/>
                  </a:solidFill>
                  <a:latin typeface="メイリオ" panose="020B0604030504040204" pitchFamily="50" charset="-128"/>
                  <a:ea typeface="メイリオ" panose="020B0604030504040204" pitchFamily="50" charset="-128"/>
                  <a:cs typeface="メイリオ" panose="020B0604030504040204" pitchFamily="50" charset="-128"/>
                </a:rPr>
                <a:t>保険</a:t>
              </a:r>
              <a:endParaRPr lang="ja-JP" altLang="en-US" sz="2000" b="1" dirty="0">
                <a:solidFill>
                  <a:prstClr val="white"/>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cxnSp>
        <p:nvCxnSpPr>
          <p:cNvPr id="6" name="直線コネクタ 5"/>
          <p:cNvCxnSpPr/>
          <p:nvPr/>
        </p:nvCxnSpPr>
        <p:spPr>
          <a:xfrm>
            <a:off x="310354" y="1602154"/>
            <a:ext cx="9900445" cy="0"/>
          </a:xfrm>
          <a:prstGeom prst="line">
            <a:avLst/>
          </a:prstGeom>
          <a:ln w="38100" cap="flat">
            <a:solidFill>
              <a:schemeClr val="tx2"/>
            </a:solidFill>
          </a:ln>
        </p:spPr>
        <p:style>
          <a:lnRef idx="1">
            <a:schemeClr val="accent1"/>
          </a:lnRef>
          <a:fillRef idx="0">
            <a:schemeClr val="accent1"/>
          </a:fillRef>
          <a:effectRef idx="0">
            <a:schemeClr val="accent1"/>
          </a:effectRef>
          <a:fontRef idx="minor">
            <a:schemeClr val="tx1"/>
          </a:fontRef>
        </p:style>
      </p:cxnSp>
      <p:sp>
        <p:nvSpPr>
          <p:cNvPr id="84" name="テキスト ボックス 83"/>
          <p:cNvSpPr txBox="1"/>
          <p:nvPr/>
        </p:nvSpPr>
        <p:spPr>
          <a:xfrm>
            <a:off x="418744" y="5185979"/>
            <a:ext cx="9915823" cy="1109669"/>
          </a:xfrm>
          <a:prstGeom prst="rect">
            <a:avLst/>
          </a:prstGeom>
          <a:noFill/>
        </p:spPr>
        <p:txBody>
          <a:bodyPr wrap="square" rtlCol="0">
            <a:noAutofit/>
          </a:bodyPr>
          <a:lstStyle>
            <a:defPPr>
              <a:defRPr lang="ja-JP"/>
            </a:defPPr>
            <a:lvl1pPr>
              <a:defRPr sz="1400">
                <a:latin typeface="メイリオ" panose="020B0604030504040204" pitchFamily="50" charset="-128"/>
                <a:ea typeface="メイリオ" panose="020B0604030504040204" pitchFamily="50" charset="-128"/>
                <a:cs typeface="メイリオ" panose="020B0604030504040204" pitchFamily="50" charset="-128"/>
              </a:defRPr>
            </a:lvl1pPr>
          </a:lstStyle>
          <a:p>
            <a:pPr>
              <a:lnSpc>
                <a:spcPct val="150000"/>
              </a:lnSpc>
            </a:pPr>
            <a:r>
              <a:rPr lang="ja-JP" altLang="ja-JP" sz="1800" b="1" u="sng" dirty="0" smtClean="0">
                <a:solidFill>
                  <a:prstClr val="black"/>
                </a:solidFill>
              </a:rPr>
              <a:t>短時間労働者（パート、アルバイト等）について</a:t>
            </a:r>
            <a:endParaRPr lang="en-US" altLang="ja-JP" sz="1800" b="1" u="sng" dirty="0" smtClean="0">
              <a:solidFill>
                <a:prstClr val="black"/>
              </a:solidFill>
            </a:endParaRPr>
          </a:p>
          <a:p>
            <a:r>
              <a:rPr lang="ja-JP" altLang="en-US" sz="1800" dirty="0" smtClean="0">
                <a:solidFill>
                  <a:prstClr val="black"/>
                </a:solidFill>
              </a:rPr>
              <a:t>　</a:t>
            </a:r>
            <a:r>
              <a:rPr lang="ja-JP" altLang="ja-JP" sz="1800" dirty="0" smtClean="0">
                <a:solidFill>
                  <a:prstClr val="black"/>
                </a:solidFill>
              </a:rPr>
              <a:t>労災保険</a:t>
            </a:r>
            <a:r>
              <a:rPr lang="ja-JP" altLang="en-US" sz="1800" dirty="0" smtClean="0">
                <a:solidFill>
                  <a:prstClr val="black"/>
                </a:solidFill>
              </a:rPr>
              <a:t>は、短時間労働者を含む全て</a:t>
            </a:r>
            <a:r>
              <a:rPr lang="ja-JP" altLang="ja-JP" sz="1800" dirty="0" smtClean="0">
                <a:solidFill>
                  <a:prstClr val="black"/>
                </a:solidFill>
              </a:rPr>
              <a:t>の労働者が対象となりますが、</a:t>
            </a:r>
            <a:endParaRPr lang="en-US" altLang="ja-JP" sz="1800" dirty="0" smtClean="0">
              <a:solidFill>
                <a:prstClr val="black"/>
              </a:solidFill>
            </a:endParaRPr>
          </a:p>
          <a:p>
            <a:r>
              <a:rPr lang="ja-JP" altLang="en-US" sz="1800" dirty="0" smtClean="0">
                <a:solidFill>
                  <a:prstClr val="black"/>
                </a:solidFill>
              </a:rPr>
              <a:t>　</a:t>
            </a:r>
            <a:r>
              <a:rPr lang="ja-JP" altLang="ja-JP" sz="1800" dirty="0" smtClean="0">
                <a:solidFill>
                  <a:prstClr val="black"/>
                </a:solidFill>
              </a:rPr>
              <a:t>雇用保険は</a:t>
            </a:r>
            <a:r>
              <a:rPr lang="ja-JP" altLang="en-US" sz="1800" dirty="0" smtClean="0">
                <a:solidFill>
                  <a:prstClr val="black"/>
                </a:solidFill>
              </a:rPr>
              <a:t>、</a:t>
            </a:r>
            <a:r>
              <a:rPr lang="ja-JP" altLang="ja-JP" sz="1800" dirty="0" smtClean="0">
                <a:solidFill>
                  <a:prstClr val="black"/>
                </a:solidFill>
              </a:rPr>
              <a:t>一定の条件を満たさない</a:t>
            </a:r>
            <a:r>
              <a:rPr lang="ja-JP" altLang="en-US" sz="1800" dirty="0" smtClean="0">
                <a:solidFill>
                  <a:prstClr val="black"/>
                </a:solidFill>
              </a:rPr>
              <a:t>短時間労働者</a:t>
            </a:r>
            <a:r>
              <a:rPr lang="ja-JP" altLang="en-US" sz="1800" dirty="0">
                <a:solidFill>
                  <a:prstClr val="black"/>
                </a:solidFill>
              </a:rPr>
              <a:t>は</a:t>
            </a:r>
            <a:r>
              <a:rPr lang="ja-JP" altLang="ja-JP" sz="1800" dirty="0" smtClean="0">
                <a:solidFill>
                  <a:prstClr val="black"/>
                </a:solidFill>
              </a:rPr>
              <a:t>対象</a:t>
            </a:r>
            <a:r>
              <a:rPr lang="ja-JP" altLang="en-US" sz="1800" dirty="0" smtClean="0">
                <a:solidFill>
                  <a:prstClr val="black"/>
                </a:solidFill>
              </a:rPr>
              <a:t>とならない</a:t>
            </a:r>
            <a:r>
              <a:rPr lang="ja-JP" altLang="ja-JP" sz="1800" dirty="0" smtClean="0">
                <a:solidFill>
                  <a:prstClr val="black"/>
                </a:solidFill>
              </a:rPr>
              <a:t>こと</a:t>
            </a:r>
            <a:r>
              <a:rPr lang="ja-JP" altLang="ja-JP" sz="1800" dirty="0">
                <a:solidFill>
                  <a:prstClr val="black"/>
                </a:solidFill>
              </a:rPr>
              <a:t>があります</a:t>
            </a:r>
            <a:r>
              <a:rPr lang="ja-JP" altLang="ja-JP" sz="1800" dirty="0" smtClean="0">
                <a:solidFill>
                  <a:prstClr val="black"/>
                </a:solidFill>
              </a:rPr>
              <a:t>。</a:t>
            </a:r>
            <a:endParaRPr lang="ja-JP" altLang="en-US" sz="1800" dirty="0">
              <a:solidFill>
                <a:prstClr val="black"/>
              </a:solidFill>
            </a:endParaRPr>
          </a:p>
        </p:txBody>
      </p:sp>
      <p:sp>
        <p:nvSpPr>
          <p:cNvPr id="28" name="正方形/長方形 27"/>
          <p:cNvSpPr>
            <a:spLocks/>
          </p:cNvSpPr>
          <p:nvPr/>
        </p:nvSpPr>
        <p:spPr>
          <a:xfrm>
            <a:off x="323850" y="304800"/>
            <a:ext cx="9886950" cy="1145618"/>
          </a:xfrm>
          <a:prstGeom prst="rect">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square" rtlCol="0" anchor="ctr">
            <a:noAutofit/>
          </a:bodyPr>
          <a:lstStyle/>
          <a:p>
            <a:pPr algn="ctr"/>
            <a:r>
              <a:rPr lang="ja-JP" altLang="en-US" sz="3200" b="1" dirty="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労働</a:t>
            </a:r>
            <a:r>
              <a:rPr lang="ja-JP" altLang="en-US" sz="32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保険（労災保険・雇用保険）への</a:t>
            </a:r>
            <a:endParaRPr lang="en-US" altLang="ja-JP" sz="32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3200" b="1" dirty="0" smtClean="0">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加入手続はお済みですか？</a:t>
            </a:r>
            <a:endParaRPr lang="ja-JP" altLang="en-US" sz="3200" b="1"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0" name="テキスト ボックス 29"/>
          <p:cNvSpPr txBox="1"/>
          <p:nvPr/>
        </p:nvSpPr>
        <p:spPr>
          <a:xfrm>
            <a:off x="324738" y="10439272"/>
            <a:ext cx="10103833" cy="369967"/>
          </a:xfrm>
          <a:prstGeom prst="rect">
            <a:avLst/>
          </a:prstGeom>
          <a:noFill/>
        </p:spPr>
        <p:txBody>
          <a:bodyPr wrap="square" rtlCol="0">
            <a:noAutofit/>
          </a:bodyPr>
          <a:lstStyle/>
          <a:p>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保険料</a:t>
            </a: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の負担について</a:t>
            </a:r>
            <a:endPar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nvGrpSpPr>
          <p:cNvPr id="2" name="グループ化 1"/>
          <p:cNvGrpSpPr/>
          <p:nvPr/>
        </p:nvGrpSpPr>
        <p:grpSpPr>
          <a:xfrm>
            <a:off x="383512" y="10825019"/>
            <a:ext cx="9754128" cy="966003"/>
            <a:chOff x="389268" y="11678186"/>
            <a:chExt cx="9754128" cy="966003"/>
          </a:xfrm>
        </p:grpSpPr>
        <p:sp>
          <p:nvSpPr>
            <p:cNvPr id="31" name="角丸四角形 30"/>
            <p:cNvSpPr/>
            <p:nvPr/>
          </p:nvSpPr>
          <p:spPr>
            <a:xfrm>
              <a:off x="389268" y="11678186"/>
              <a:ext cx="9754128" cy="946953"/>
            </a:xfrm>
            <a:prstGeom prst="roundRect">
              <a:avLst/>
            </a:prstGeom>
            <a:solidFill>
              <a:srgbClr val="E6EDF6"/>
            </a:solidFill>
            <a:ln w="952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32" name="正方形/長方形 31"/>
            <p:cNvSpPr/>
            <p:nvPr/>
          </p:nvSpPr>
          <p:spPr>
            <a:xfrm>
              <a:off x="677086" y="11679822"/>
              <a:ext cx="9038413" cy="964367"/>
            </a:xfrm>
            <a:prstGeom prst="rect">
              <a:avLst/>
            </a:prstGeom>
          </p:spPr>
          <p:txBody>
            <a:bodyPr wrap="square">
              <a:spAutoFit/>
            </a:bodyPr>
            <a:lstStyle/>
            <a:p>
              <a:pPr>
                <a:lnSpc>
                  <a:spcPts val="3400"/>
                </a:lnSpc>
              </a:pPr>
              <a:r>
                <a:rPr lang="ja-JP" altLang="en-US"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労働保険料のうち、</a:t>
              </a:r>
              <a:r>
                <a:rPr lang="ja-JP" altLang="ja-JP" sz="2400" b="1"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労災保険分</a:t>
              </a:r>
              <a:r>
                <a:rPr lang="ja-JP"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は</a:t>
              </a:r>
              <a:r>
                <a:rPr lang="ja-JP" altLang="ja-JP" sz="2400" b="1"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全額</a:t>
              </a:r>
              <a:r>
                <a:rPr lang="ja-JP" altLang="ja-JP" sz="2400" b="1" dirty="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事業主</a:t>
              </a:r>
              <a:r>
                <a:rPr lang="ja-JP" altLang="ja-JP" sz="2400" b="1"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負担</a:t>
              </a:r>
              <a:r>
                <a:rPr lang="ja-JP" altLang="en-US" sz="2400" b="1"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2400" b="1"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endParaRPr>
            </a:p>
            <a:p>
              <a:pPr>
                <a:lnSpc>
                  <a:spcPts val="3400"/>
                </a:lnSpc>
              </a:pPr>
              <a:r>
                <a:rPr lang="ja-JP" altLang="ja-JP" sz="2400" b="1"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雇用保険分</a:t>
              </a:r>
              <a:r>
                <a:rPr lang="ja-JP"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は</a:t>
              </a:r>
              <a:r>
                <a:rPr lang="ja-JP" altLang="ja-JP" sz="2400" b="1"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事業</a:t>
              </a:r>
              <a:r>
                <a:rPr lang="ja-JP" altLang="ja-JP" sz="2400" b="1" dirty="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主と労働者双方の</a:t>
              </a:r>
              <a:r>
                <a:rPr lang="ja-JP" altLang="ja-JP" sz="2400" b="1" dirty="0" smtClean="0">
                  <a:solidFill>
                    <a:srgbClr val="1F497D"/>
                  </a:solidFill>
                  <a:latin typeface="メイリオ" panose="020B0604030504040204" pitchFamily="50" charset="-128"/>
                  <a:ea typeface="メイリオ" panose="020B0604030504040204" pitchFamily="50" charset="-128"/>
                  <a:cs typeface="メイリオ" panose="020B0604030504040204" pitchFamily="50" charset="-128"/>
                </a:rPr>
                <a:t>負担</a:t>
              </a:r>
              <a:r>
                <a:rPr lang="ja-JP"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に</a:t>
              </a:r>
              <a:r>
                <a:rPr lang="ja-JP" altLang="ja-JP"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なります</a:t>
              </a:r>
              <a:r>
                <a:rPr lang="ja-JP" altLang="ja-JP" sz="20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ja-JP" sz="20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grpSp>
      <p:sp>
        <p:nvSpPr>
          <p:cNvPr id="33" name="テキスト ボックス 32"/>
          <p:cNvSpPr txBox="1"/>
          <p:nvPr/>
        </p:nvSpPr>
        <p:spPr>
          <a:xfrm>
            <a:off x="537214" y="12286239"/>
            <a:ext cx="9954475" cy="584775"/>
          </a:xfrm>
          <a:prstGeom prst="rect">
            <a:avLst/>
          </a:prstGeom>
          <a:noFill/>
        </p:spPr>
        <p:txBody>
          <a:bodyPr wrap="square" rtlCol="0">
            <a:spAutoFit/>
          </a:bodyPr>
          <a:lstStyle/>
          <a:p>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労災保険率</a:t>
            </a: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および</a:t>
            </a:r>
            <a:r>
              <a:rPr lang="ja-JP"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雇用</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保険率が事業の種類ごとに定められているため、労働保険料は事業の</a:t>
            </a:r>
            <a:r>
              <a:rPr lang="ja-JP"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種類</a:t>
            </a:r>
            <a:endParaRPr lang="en-US"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a:p>
            <a:r>
              <a:rPr lang="en-US"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により異なります。</a:t>
            </a:r>
            <a:endPar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 name="テキスト ボックス 33"/>
          <p:cNvSpPr txBox="1"/>
          <p:nvPr/>
        </p:nvSpPr>
        <p:spPr>
          <a:xfrm>
            <a:off x="607375" y="11865651"/>
            <a:ext cx="10103833" cy="369967"/>
          </a:xfrm>
          <a:prstGeom prst="rect">
            <a:avLst/>
          </a:prstGeom>
          <a:noFill/>
        </p:spPr>
        <p:txBody>
          <a:bodyPr wrap="square" rtlCol="0">
            <a:noAutofit/>
          </a:bodyPr>
          <a:lstStyle/>
          <a:p>
            <a:r>
              <a:rPr lang="ja-JP"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労働</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保険料は、労働者に支払う賃金の</a:t>
            </a:r>
            <a:r>
              <a:rPr lang="ja-JP"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総額</a:t>
            </a: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と</a:t>
            </a:r>
            <a:r>
              <a:rPr lang="ja-JP"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保険</a:t>
            </a:r>
            <a:r>
              <a:rPr lang="ja-JP" altLang="ja-JP"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料率（労災保険率＋雇用保険率</a:t>
            </a:r>
            <a:r>
              <a:rPr lang="ja-JP"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から決まります</a:t>
            </a:r>
            <a:r>
              <a:rPr lang="ja-JP" altLang="ja-JP"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6943" y="14212153"/>
            <a:ext cx="2996524" cy="699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6" name="タイトル 1"/>
          <p:cNvSpPr txBox="1">
            <a:spLocks/>
          </p:cNvSpPr>
          <p:nvPr/>
        </p:nvSpPr>
        <p:spPr>
          <a:xfrm>
            <a:off x="576032" y="13035338"/>
            <a:ext cx="9260664" cy="860278"/>
          </a:xfrm>
          <a:prstGeom prst="rect">
            <a:avLst/>
          </a:prstGeom>
        </p:spPr>
        <p:style>
          <a:lnRef idx="1">
            <a:schemeClr val="accent1"/>
          </a:lnRef>
          <a:fillRef idx="2">
            <a:schemeClr val="accent1"/>
          </a:fillRef>
          <a:effectRef idx="1">
            <a:schemeClr val="accent1"/>
          </a:effectRef>
          <a:fontRef idx="minor">
            <a:schemeClr val="dk1"/>
          </a:fontRef>
        </p:style>
        <p:txBody>
          <a:bodyPr vert="horz" lIns="147511" tIns="73756" rIns="147511" bIns="73756" rtlCol="0" anchor="ctr">
            <a:noAutofit/>
          </a:bodyPr>
          <a:lstStyle>
            <a:lvl1pPr algn="ctr" defTabSz="1475110" rtl="0" eaLnBrk="1" latinLnBrk="0" hangingPunct="1">
              <a:spcBef>
                <a:spcPct val="0"/>
              </a:spcBef>
              <a:buNone/>
              <a:defRPr kumimoji="1" sz="71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pPr marL="171450" algn="l"/>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○適用要件や加入手続等に関するお問い合わせ先（都道府県労働局）</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
            </a:r>
            <a:b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b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hlinkClick r:id="rId4"/>
              </a:rPr>
              <a:t>http</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hlinkClick r:id="rId4"/>
              </a:rPr>
              <a:t>://www.mhlw.go.jp/stf/seisakunitsuite/bunya/koyou_roudou/roudoukijun/pref.html</a:t>
            </a:r>
            <a:endParaRPr lang="ja-JP" altLang="en-US" sz="1600" dirty="0"/>
          </a:p>
        </p:txBody>
      </p:sp>
    </p:spTree>
    <p:extLst>
      <p:ext uri="{BB962C8B-B14F-4D97-AF65-F5344CB8AC3E}">
        <p14:creationId xmlns:p14="http://schemas.microsoft.com/office/powerpoint/2010/main" val="42885818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グループ化 36"/>
          <p:cNvGrpSpPr/>
          <p:nvPr/>
        </p:nvGrpSpPr>
        <p:grpSpPr>
          <a:xfrm>
            <a:off x="1334885" y="2179146"/>
            <a:ext cx="8089859" cy="2201384"/>
            <a:chOff x="366883" y="-147411"/>
            <a:chExt cx="9824863" cy="2201384"/>
          </a:xfrm>
        </p:grpSpPr>
        <p:sp>
          <p:nvSpPr>
            <p:cNvPr id="4" name="角丸四角形 3"/>
            <p:cNvSpPr/>
            <p:nvPr/>
          </p:nvSpPr>
          <p:spPr>
            <a:xfrm>
              <a:off x="418743" y="-147411"/>
              <a:ext cx="9773003" cy="864000"/>
            </a:xfrm>
            <a:prstGeom prst="roundRect">
              <a:avLst/>
            </a:prstGeom>
            <a:solidFill>
              <a:srgbClr val="E6EDF6"/>
            </a:solidFill>
            <a:ln w="952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事業所</a:t>
              </a:r>
              <a:r>
                <a:rPr lang="ja-JP" altLang="en-US" sz="1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16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設立し事業を開始しましたが、社会保険（厚生年金保険・健康保険）や労働保険（労災保険・雇用保険）に加入しなければなりませんか？</a:t>
              </a:r>
            </a:p>
          </p:txBody>
        </p:sp>
        <p:sp>
          <p:nvSpPr>
            <p:cNvPr id="12" name="テキスト ボックス 11"/>
            <p:cNvSpPr txBox="1"/>
            <p:nvPr/>
          </p:nvSpPr>
          <p:spPr>
            <a:xfrm>
              <a:off x="366883" y="976755"/>
              <a:ext cx="9792000" cy="1077218"/>
            </a:xfrm>
            <a:prstGeom prst="rect">
              <a:avLst/>
            </a:prstGeom>
            <a:noFill/>
          </p:spPr>
          <p:txBody>
            <a:bodyPr wrap="square" rtlCol="0">
              <a:spAutoFit/>
            </a:bodyPr>
            <a:lstStyle/>
            <a:p>
              <a:pPr marL="266700" indent="-171450"/>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◇すべての法人</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事業所、または従業員を常時５人以上雇用している個人</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事業所（</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一部業種を除く</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）は、社会保険に</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加入することが義務づけられています。また</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、労働保険は</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、常勤、パート、アルバイト、派遣等の名称や雇用形態にかかわらず、労働者を一人でも雇って</a:t>
              </a:r>
              <a:r>
                <a:rPr lang="ja-JP" altLang="en-US" sz="1600">
                  <a:latin typeface="メイリオ" panose="020B0604030504040204" pitchFamily="50" charset="-128"/>
                  <a:ea typeface="メイリオ" panose="020B0604030504040204" pitchFamily="50" charset="-128"/>
                  <a:cs typeface="メイリオ" panose="020B0604030504040204" pitchFamily="50" charset="-128"/>
                </a:rPr>
                <a:t>いる</a:t>
              </a:r>
              <a:r>
                <a:rPr lang="ja-JP" altLang="en-US" sz="1600" smtClean="0">
                  <a:latin typeface="メイリオ" panose="020B0604030504040204" pitchFamily="50" charset="-128"/>
                  <a:ea typeface="メイリオ" panose="020B0604030504040204" pitchFamily="50" charset="-128"/>
                  <a:cs typeface="メイリオ" panose="020B0604030504040204" pitchFamily="50" charset="-128"/>
                </a:rPr>
                <a:t>事業所は</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、加入することが義務づけられています</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36" name="グループ化 35"/>
          <p:cNvGrpSpPr/>
          <p:nvPr/>
        </p:nvGrpSpPr>
        <p:grpSpPr>
          <a:xfrm>
            <a:off x="1377587" y="4830000"/>
            <a:ext cx="8051576" cy="1365740"/>
            <a:chOff x="380647" y="2574661"/>
            <a:chExt cx="9835851" cy="1365740"/>
          </a:xfrm>
        </p:grpSpPr>
        <p:sp>
          <p:nvSpPr>
            <p:cNvPr id="6" name="角丸四角形 5"/>
            <p:cNvSpPr/>
            <p:nvPr/>
          </p:nvSpPr>
          <p:spPr>
            <a:xfrm>
              <a:off x="380647" y="2574661"/>
              <a:ext cx="9773003" cy="540000"/>
            </a:xfrm>
            <a:prstGeom prst="roundRect">
              <a:avLst/>
            </a:prstGeom>
            <a:solidFill>
              <a:srgbClr val="E6EDF6"/>
            </a:solidFill>
            <a:ln w="952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５人未満</a:t>
              </a:r>
              <a:r>
                <a:rPr lang="ja-JP" altLang="en-US" sz="1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の個人事</a:t>
              </a:r>
              <a:r>
                <a:rPr lang="ja-JP" altLang="en-US" sz="16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業者ですが、従業員が社会保険の加入を希望しています。加入できますか？</a:t>
              </a:r>
            </a:p>
          </p:txBody>
        </p:sp>
        <p:sp>
          <p:nvSpPr>
            <p:cNvPr id="13" name="テキスト ボックス 12"/>
            <p:cNvSpPr txBox="1"/>
            <p:nvPr/>
          </p:nvSpPr>
          <p:spPr>
            <a:xfrm>
              <a:off x="424497" y="3355626"/>
              <a:ext cx="9792001" cy="584775"/>
            </a:xfrm>
            <a:prstGeom prst="rect">
              <a:avLst/>
            </a:prstGeom>
            <a:noFill/>
          </p:spPr>
          <p:txBody>
            <a:bodyPr wrap="square" rtlCol="0">
              <a:spAutoFit/>
            </a:bodyPr>
            <a:lstStyle/>
            <a:p>
              <a:pPr marL="177800" indent="-177800"/>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◇従業員</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の半数以上</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が社会保険の加入に同意</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し、事業主が申請して厚生労働大臣の認可を受けることに</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より社会保険への加入が可能となります。</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35" name="グループ化 34"/>
          <p:cNvGrpSpPr/>
          <p:nvPr/>
        </p:nvGrpSpPr>
        <p:grpSpPr>
          <a:xfrm>
            <a:off x="1409064" y="6565901"/>
            <a:ext cx="8020098" cy="1385642"/>
            <a:chOff x="891400" y="4468769"/>
            <a:chExt cx="9372017" cy="1385642"/>
          </a:xfrm>
        </p:grpSpPr>
        <p:sp>
          <p:nvSpPr>
            <p:cNvPr id="8" name="角丸四角形 7"/>
            <p:cNvSpPr/>
            <p:nvPr/>
          </p:nvSpPr>
          <p:spPr>
            <a:xfrm>
              <a:off x="891400" y="4468769"/>
              <a:ext cx="9372017" cy="540000"/>
            </a:xfrm>
            <a:prstGeom prst="roundRect">
              <a:avLst/>
            </a:prstGeom>
            <a:solidFill>
              <a:srgbClr val="E6EDF6"/>
            </a:solidFill>
            <a:ln w="952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パートタイマー・アルバイト等も社会保険に</a:t>
              </a: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加入の対象となるので</a:t>
              </a: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しょうか？</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ボックス 14"/>
            <p:cNvSpPr txBox="1"/>
            <p:nvPr/>
          </p:nvSpPr>
          <p:spPr>
            <a:xfrm>
              <a:off x="923020" y="5269636"/>
              <a:ext cx="9335234" cy="584775"/>
            </a:xfrm>
            <a:prstGeom prst="rect">
              <a:avLst/>
            </a:prstGeom>
            <a:noFill/>
          </p:spPr>
          <p:txBody>
            <a:bodyPr wrap="square" rtlCol="0">
              <a:spAutoFit/>
            </a:bodyPr>
            <a:lstStyle/>
            <a:p>
              <a:pPr marL="177800" indent="-177800"/>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◇パートタイマー</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・アルバイト等でも</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、正社員の所定</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の労働日数、労働</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時間の４分</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の３</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以上働いている方は加入の対象となります。</a:t>
              </a:r>
              <a:endParaRPr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34" name="グループ化 33"/>
          <p:cNvGrpSpPr/>
          <p:nvPr/>
        </p:nvGrpSpPr>
        <p:grpSpPr>
          <a:xfrm>
            <a:off x="1394119" y="8325766"/>
            <a:ext cx="8018559" cy="1473042"/>
            <a:chOff x="361293" y="6617840"/>
            <a:chExt cx="9810285" cy="1473042"/>
          </a:xfrm>
        </p:grpSpPr>
        <p:sp>
          <p:nvSpPr>
            <p:cNvPr id="9" name="角丸四角形 8"/>
            <p:cNvSpPr/>
            <p:nvPr/>
          </p:nvSpPr>
          <p:spPr>
            <a:xfrm>
              <a:off x="361293" y="6617840"/>
              <a:ext cx="9773003" cy="540000"/>
            </a:xfrm>
            <a:prstGeom prst="roundRect">
              <a:avLst/>
            </a:prstGeom>
            <a:solidFill>
              <a:srgbClr val="E6EDF6"/>
            </a:solidFill>
            <a:ln w="952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年金受給権がある従業員は、厚生年金保険に</a:t>
              </a: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加入しなくても良いですか？</a:t>
              </a:r>
              <a:endPar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テキスト ボックス 16"/>
            <p:cNvSpPr txBox="1"/>
            <p:nvPr/>
          </p:nvSpPr>
          <p:spPr>
            <a:xfrm>
              <a:off x="379578" y="7506107"/>
              <a:ext cx="9792000" cy="584775"/>
            </a:xfrm>
            <a:prstGeom prst="rect">
              <a:avLst/>
            </a:prstGeom>
            <a:noFill/>
          </p:spPr>
          <p:txBody>
            <a:bodyPr wrap="square" rtlCol="0">
              <a:spAutoFit/>
            </a:bodyPr>
            <a:lstStyle/>
            <a:p>
              <a:pPr marL="177800" indent="-177800"/>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◇適用事業所にお勤めで、加入要件を満たす働き方をしている方は、厚生</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年金</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保険については</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７０歳、健康</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保険については</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７５歳に達する</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まで加入する必要があります。</a:t>
              </a:r>
              <a:endParaRPr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pSp>
        <p:nvGrpSpPr>
          <p:cNvPr id="32" name="グループ化 31"/>
          <p:cNvGrpSpPr/>
          <p:nvPr/>
        </p:nvGrpSpPr>
        <p:grpSpPr>
          <a:xfrm>
            <a:off x="1334885" y="10213991"/>
            <a:ext cx="8050736" cy="1964228"/>
            <a:chOff x="468411" y="11072857"/>
            <a:chExt cx="9819067" cy="1964228"/>
          </a:xfrm>
        </p:grpSpPr>
        <p:sp>
          <p:nvSpPr>
            <p:cNvPr id="7" name="角丸四角形 6"/>
            <p:cNvSpPr/>
            <p:nvPr/>
          </p:nvSpPr>
          <p:spPr>
            <a:xfrm>
              <a:off x="514475" y="11072857"/>
              <a:ext cx="9773003" cy="540000"/>
            </a:xfrm>
            <a:prstGeom prst="roundRect">
              <a:avLst/>
            </a:prstGeom>
            <a:solidFill>
              <a:srgbClr val="E6EDF6"/>
            </a:solidFill>
            <a:ln w="952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事業所が社会保険や労働保険に加入する手続はどうすればよいのですか？</a:t>
              </a:r>
            </a:p>
          </p:txBody>
        </p:sp>
        <p:sp>
          <p:nvSpPr>
            <p:cNvPr id="21" name="テキスト ボックス 20"/>
            <p:cNvSpPr txBox="1"/>
            <p:nvPr/>
          </p:nvSpPr>
          <p:spPr>
            <a:xfrm>
              <a:off x="468411" y="11959867"/>
              <a:ext cx="9791999" cy="1077218"/>
            </a:xfrm>
            <a:prstGeom prst="rect">
              <a:avLst/>
            </a:prstGeom>
            <a:noFill/>
          </p:spPr>
          <p:txBody>
            <a:bodyPr wrap="square" rtlCol="0">
              <a:spAutoFit/>
            </a:bodyPr>
            <a:lstStyle/>
            <a:p>
              <a:pPr marL="177800" indent="-177800"/>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◇社会保険は</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事業主からの届出が必要です。届出用紙は日本年金機構の</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ホームページ</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からダウンロードいただくか、管轄の年金事務所にお問い合わせください</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。労働保険は、事業</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主から管轄の労働基準監督署又は公共職業安定所</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に届出を提出</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していただくことが必要です</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届出</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用紙は管轄の労働基準監督署へお問い合わせください。</a:t>
              </a:r>
              <a:endParaRPr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aphicFrame>
        <p:nvGraphicFramePr>
          <p:cNvPr id="26" name="表 25"/>
          <p:cNvGraphicFramePr>
            <a:graphicFrameLocks noGrp="1"/>
          </p:cNvGraphicFramePr>
          <p:nvPr>
            <p:extLst>
              <p:ext uri="{D42A27DB-BD31-4B8C-83A1-F6EECF244321}">
                <p14:modId xmlns:p14="http://schemas.microsoft.com/office/powerpoint/2010/main" val="1248700938"/>
              </p:ext>
            </p:extLst>
          </p:nvPr>
        </p:nvGraphicFramePr>
        <p:xfrm>
          <a:off x="1233285" y="1323593"/>
          <a:ext cx="8321287" cy="365760"/>
        </p:xfrm>
        <a:graphic>
          <a:graphicData uri="http://schemas.openxmlformats.org/drawingml/2006/table">
            <a:tbl>
              <a:tblPr firstRow="1" firstCol="1" bandRow="1"/>
              <a:tblGrid>
                <a:gridCol w="8321287"/>
              </a:tblGrid>
              <a:tr h="262890">
                <a:tc>
                  <a:txBody>
                    <a:bodyPr/>
                    <a:lstStyle/>
                    <a:p>
                      <a:pPr algn="just">
                        <a:spcAft>
                          <a:spcPts val="0"/>
                        </a:spcAft>
                      </a:pPr>
                      <a:r>
                        <a:rPr lang="ja-JP" altLang="en-US" sz="2400" b="1" kern="100" dirty="0" smtClean="0">
                          <a:solidFill>
                            <a:srgbClr val="FFFFFF"/>
                          </a:solidFill>
                          <a:effectLst/>
                          <a:latin typeface="Century"/>
                          <a:ea typeface="ＭＳ ゴシック"/>
                          <a:cs typeface="Times New Roman"/>
                        </a:rPr>
                        <a:t>よくあるご質問</a:t>
                      </a:r>
                      <a:endParaRPr lang="ja-JP" sz="1600" kern="100" dirty="0">
                        <a:effectLst/>
                        <a:latin typeface="Century"/>
                        <a:ea typeface="ＭＳ 明朝"/>
                        <a:cs typeface="Times New Roman"/>
                      </a:endParaRPr>
                    </a:p>
                  </a:txBody>
                  <a:tcPr marL="68580" marR="6858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548DD4"/>
                    </a:solidFill>
                  </a:tcPr>
                </a:tc>
              </a:tr>
            </a:tbl>
          </a:graphicData>
        </a:graphic>
      </p:graphicFrame>
    </p:spTree>
    <p:extLst>
      <p:ext uri="{BB962C8B-B14F-4D97-AF65-F5344CB8AC3E}">
        <p14:creationId xmlns:p14="http://schemas.microsoft.com/office/powerpoint/2010/main" val="15013550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グループ化 36"/>
          <p:cNvGrpSpPr/>
          <p:nvPr/>
        </p:nvGrpSpPr>
        <p:grpSpPr>
          <a:xfrm>
            <a:off x="1048571" y="7722961"/>
            <a:ext cx="8142516" cy="6184467"/>
            <a:chOff x="698270" y="-147411"/>
            <a:chExt cx="9493475" cy="6184467"/>
          </a:xfrm>
        </p:grpSpPr>
        <p:sp>
          <p:nvSpPr>
            <p:cNvPr id="4" name="角丸四角形 3"/>
            <p:cNvSpPr/>
            <p:nvPr/>
          </p:nvSpPr>
          <p:spPr>
            <a:xfrm>
              <a:off x="846440" y="-147411"/>
              <a:ext cx="9345305" cy="864000"/>
            </a:xfrm>
            <a:prstGeom prst="roundRect">
              <a:avLst/>
            </a:prstGeom>
            <a:solidFill>
              <a:srgbClr val="E6EDF6"/>
            </a:solidFill>
            <a:ln w="952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事業所で雇用する従業員とは別に、業務委託や請負により業務を行う者がいる場合、従業員と同様に社会</a:t>
              </a:r>
              <a:r>
                <a:rPr lang="ja-JP" altLang="en-US" sz="16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保険（厚生年金保険・健康保険）や労働保険（労災保険・雇用保険）に</a:t>
              </a:r>
              <a:r>
                <a:rPr lang="ja-JP" altLang="en-US" sz="16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加入させなければ</a:t>
              </a:r>
              <a:r>
                <a:rPr lang="ja-JP" altLang="en-US" sz="16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なりませんか？</a:t>
              </a:r>
            </a:p>
          </p:txBody>
        </p:sp>
        <p:sp>
          <p:nvSpPr>
            <p:cNvPr id="12" name="テキスト ボックス 11"/>
            <p:cNvSpPr txBox="1"/>
            <p:nvPr/>
          </p:nvSpPr>
          <p:spPr>
            <a:xfrm>
              <a:off x="698270" y="1020298"/>
              <a:ext cx="9436629" cy="5016758"/>
            </a:xfrm>
            <a:prstGeom prst="rect">
              <a:avLst/>
            </a:prstGeom>
            <a:noFill/>
          </p:spPr>
          <p:txBody>
            <a:bodyPr wrap="square" rtlCol="0">
              <a:spAutoFit/>
            </a:bodyPr>
            <a:lstStyle/>
            <a:p>
              <a:pPr marL="266700" indent="-171450"/>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◇業務委託契約や請負契約に基づき、事業所で働く方については、原則として、個人で国民年金・国民健康保険に加入していただくこととなります。</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66700" indent="-171450"/>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ただし、勤務先事業所からの指示や指揮監督のもとで働いているなど、従業員と同様の勤務実態がある場合は、勤務先事業所において社会保険や労働保険に加入が必要となる場合があります。</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66700" indent="-171450"/>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66700" indent="-171450"/>
              <a:r>
                <a:rPr lang="en-US" altLang="ja-JP" sz="1600" dirty="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社会保険等</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へ</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の加入手続は、次の場所で行っておりますので、ご不明な点はご相談ください。</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66700" indent="-171450"/>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社会保険：年金事務所</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66700" indent="-171450"/>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労働保険：労働基準監督署及び公共職業安定所</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66700" indent="-171450"/>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marL="266700" indent="-171450"/>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お近くの年金事務所、労働基準監督署及び公共職業安定所の所在地は、以下のホームページで確認できます。</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年金</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事務所</a:t>
              </a:r>
            </a:p>
            <a:p>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hlinkClick r:id="rId2"/>
                </a:rPr>
                <a:t>https</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hlinkClick r:id="rId2"/>
                </a:rPr>
                <a:t>://</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hlinkClick r:id="rId2"/>
                </a:rPr>
                <a:t>www.nenkin.go.jp/section/soudan/index.html</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zh-TW" altLang="en-US" sz="1600" dirty="0" smtClean="0">
                  <a:latin typeface="メイリオ" panose="020B0604030504040204" pitchFamily="50" charset="-128"/>
                  <a:ea typeface="メイリオ" panose="020B0604030504040204" pitchFamily="50" charset="-128"/>
                  <a:cs typeface="メイリオ" panose="020B0604030504040204" pitchFamily="50" charset="-128"/>
                </a:rPr>
                <a:t>            労働</a:t>
              </a:r>
              <a:r>
                <a:rPr lang="zh-TW" altLang="en-US" sz="1600" dirty="0">
                  <a:latin typeface="メイリオ" panose="020B0604030504040204" pitchFamily="50" charset="-128"/>
                  <a:ea typeface="メイリオ" panose="020B0604030504040204" pitchFamily="50" charset="-128"/>
                  <a:cs typeface="メイリオ" panose="020B0604030504040204" pitchFamily="50" charset="-128"/>
                </a:rPr>
                <a:t>基準監督署</a:t>
              </a:r>
            </a:p>
            <a:p>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hlinkClick r:id="rId3"/>
                </a:rPr>
                <a:t>http://</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hlinkClick r:id="rId3"/>
                </a:rPr>
                <a:t>www.mhlw.go.jp/bunya/roudoukijun/location.html</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zh-TW" altLang="en-US" sz="1600" dirty="0" smtClean="0">
                  <a:latin typeface="メイリオ" panose="020B0604030504040204" pitchFamily="50" charset="-128"/>
                  <a:ea typeface="メイリオ" panose="020B0604030504040204" pitchFamily="50" charset="-128"/>
                  <a:cs typeface="メイリオ" panose="020B0604030504040204" pitchFamily="50" charset="-128"/>
                </a:rPr>
                <a:t>公共</a:t>
              </a:r>
              <a:r>
                <a:rPr lang="zh-TW" altLang="en-US" sz="1600" dirty="0">
                  <a:latin typeface="メイリオ" panose="020B0604030504040204" pitchFamily="50" charset="-128"/>
                  <a:ea typeface="メイリオ" panose="020B0604030504040204" pitchFamily="50" charset="-128"/>
                  <a:cs typeface="メイリオ" panose="020B0604030504040204" pitchFamily="50" charset="-128"/>
                </a:rPr>
                <a:t>職業安定所</a:t>
              </a:r>
            </a:p>
            <a:p>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dirty="0">
                  <a:latin typeface="メイリオ" panose="020B0604030504040204" pitchFamily="50" charset="-128"/>
                  <a:ea typeface="メイリオ" panose="020B0604030504040204" pitchFamily="50" charset="-128"/>
                  <a:cs typeface="メイリオ" panose="020B0604030504040204" pitchFamily="50" charset="-128"/>
                  <a:hlinkClick r:id="rId4"/>
                </a:rPr>
                <a:t>http://</a:t>
              </a:r>
              <a:r>
                <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hlinkClick r:id="rId4"/>
                </a:rPr>
                <a:t>www.mhlw.go.jp/kyujin/hwmap.html</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p:txBody>
        </p:sp>
      </p:grpSp>
      <p:graphicFrame>
        <p:nvGraphicFramePr>
          <p:cNvPr id="26" name="表 25"/>
          <p:cNvGraphicFramePr>
            <a:graphicFrameLocks noGrp="1"/>
          </p:cNvGraphicFramePr>
          <p:nvPr>
            <p:extLst>
              <p:ext uri="{D42A27DB-BD31-4B8C-83A1-F6EECF244321}">
                <p14:modId xmlns:p14="http://schemas.microsoft.com/office/powerpoint/2010/main" val="3122583648"/>
              </p:ext>
            </p:extLst>
          </p:nvPr>
        </p:nvGraphicFramePr>
        <p:xfrm>
          <a:off x="1048572" y="693106"/>
          <a:ext cx="8142516" cy="365760"/>
        </p:xfrm>
        <a:graphic>
          <a:graphicData uri="http://schemas.openxmlformats.org/drawingml/2006/table">
            <a:tbl>
              <a:tblPr firstRow="1" firstCol="1" bandRow="1"/>
              <a:tblGrid>
                <a:gridCol w="8142516"/>
              </a:tblGrid>
              <a:tr h="262890">
                <a:tc>
                  <a:txBody>
                    <a:bodyPr/>
                    <a:lstStyle/>
                    <a:p>
                      <a:pPr algn="just">
                        <a:spcAft>
                          <a:spcPts val="0"/>
                        </a:spcAft>
                      </a:pPr>
                      <a:r>
                        <a:rPr lang="ja-JP" altLang="en-US" sz="2400" b="1" kern="100" dirty="0" smtClean="0">
                          <a:solidFill>
                            <a:srgbClr val="FFFFFF"/>
                          </a:solidFill>
                          <a:effectLst/>
                          <a:latin typeface="Century"/>
                          <a:ea typeface="ＭＳ ゴシック"/>
                          <a:cs typeface="Times New Roman"/>
                        </a:rPr>
                        <a:t>よくあるご質問</a:t>
                      </a:r>
                      <a:endParaRPr lang="ja-JP" sz="1600" kern="100" dirty="0">
                        <a:effectLst/>
                        <a:latin typeface="Century"/>
                        <a:ea typeface="ＭＳ 明朝"/>
                        <a:cs typeface="Times New Roman"/>
                      </a:endParaRPr>
                    </a:p>
                  </a:txBody>
                  <a:tcPr marL="68580" marR="68580" marT="0" marB="0" anchor="b">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dot"/>
                      <a:round/>
                      <a:headEnd type="none" w="med" len="med"/>
                      <a:tailEnd type="none" w="med" len="med"/>
                    </a:lnB>
                    <a:solidFill>
                      <a:srgbClr val="548DD4"/>
                    </a:solidFill>
                  </a:tcPr>
                </a:tc>
              </a:tr>
            </a:tbl>
          </a:graphicData>
        </a:graphic>
      </p:graphicFrame>
      <p:sp>
        <p:nvSpPr>
          <p:cNvPr id="6" name="角丸四角形 5"/>
          <p:cNvSpPr/>
          <p:nvPr/>
        </p:nvSpPr>
        <p:spPr>
          <a:xfrm>
            <a:off x="1175656" y="1571460"/>
            <a:ext cx="8015431" cy="540000"/>
          </a:xfrm>
          <a:prstGeom prst="roundRect">
            <a:avLst/>
          </a:prstGeom>
          <a:solidFill>
            <a:srgbClr val="E6EDF6"/>
          </a:solidFill>
          <a:ln w="9525">
            <a:solidFill>
              <a:schemeClr val="accent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社会保険や労働保険の加入</a:t>
            </a:r>
            <a:r>
              <a:rPr lang="ja-JP" altLang="en-US" sz="1600" dirty="0" smtClean="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手続を</a:t>
            </a:r>
            <a:r>
              <a:rPr lang="ja-JP" altLang="en-US" sz="1600" dirty="0">
                <a:solidFill>
                  <a:prstClr val="black"/>
                </a:solidFill>
                <a:latin typeface="メイリオ" panose="020B0604030504040204" pitchFamily="50" charset="-128"/>
                <a:ea typeface="メイリオ" panose="020B0604030504040204" pitchFamily="50" charset="-128"/>
                <a:cs typeface="メイリオ" panose="020B0604030504040204" pitchFamily="50" charset="-128"/>
              </a:rPr>
              <a:t>怠っているとどのような問題がありますか？</a:t>
            </a:r>
          </a:p>
        </p:txBody>
      </p:sp>
      <p:sp>
        <p:nvSpPr>
          <p:cNvPr id="7" name="テキスト ボックス 6"/>
          <p:cNvSpPr txBox="1"/>
          <p:nvPr/>
        </p:nvSpPr>
        <p:spPr>
          <a:xfrm>
            <a:off x="1048572" y="2187052"/>
            <a:ext cx="8142515" cy="5139869"/>
          </a:xfrm>
          <a:prstGeom prst="rect">
            <a:avLst/>
          </a:prstGeom>
          <a:noFill/>
        </p:spPr>
        <p:txBody>
          <a:bodyPr wrap="square" rtlCol="0">
            <a:spAutoFit/>
          </a:bodyPr>
          <a:lstStyle/>
          <a:p>
            <a:pPr marL="266700" indent="-171450"/>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66700" indent="-177800"/>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（社会保険）</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66700" indent="-177800"/>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◇年金事務所から繰り返し加入指導を受けているにもかかわらず、手続を行わない事業主に対しては、必要に応じて立入検査を実施し、職権により遡って加入手続を行い、保険料額を決定します。</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66700" indent="-171450"/>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144000" indent="-72000"/>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（労働保険）</a:t>
            </a:r>
            <a:endParaRPr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p>
            <a:pPr marL="266700" indent="-171450"/>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◇労働局</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等から指導を受けたにもかかわらず、労働保険への加入手続を行わない事業主に対しては、政府が職権により成立</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手続を</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行い、労働保険料額を決定し、手続を行っていなかった過去の期間についても遡って徴収します。併せて、追徴金も徴収します。また、労働保険料や追徴金を支払っていただけない場合には、滞納者の財産について差押え等の処分を行います</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66700" indent="-171450"/>
            <a:endPar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66700" indent="-171450"/>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◇事業</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主が、故意または重大な過失により労災保険の保険関係成立届を提出していない、いわゆる未手続の期間中に生じた事故について労災保険給付を行った場合は、労働基準法の規定による災害補償の価額の範囲で、保険給付に要した費用に相当する金額の全部または一部を事業主から徴収します。</a:t>
            </a:r>
            <a:endParaRPr lang="en-US" altLang="ja-JP" sz="1600" dirty="0">
              <a:latin typeface="メイリオ" panose="020B0604030504040204" pitchFamily="50" charset="-128"/>
              <a:ea typeface="メイリオ" panose="020B0604030504040204" pitchFamily="50" charset="-128"/>
              <a:cs typeface="メイリオ" panose="020B0604030504040204" pitchFamily="50" charset="-128"/>
            </a:endParaRPr>
          </a:p>
          <a:p>
            <a:pPr marL="266700" indent="-171450"/>
            <a:endParaRPr lang="ja-JP" altLang="en-US" sz="800" dirty="0">
              <a:latin typeface="メイリオ" panose="020B0604030504040204" pitchFamily="50" charset="-128"/>
              <a:ea typeface="メイリオ" panose="020B0604030504040204" pitchFamily="50" charset="-128"/>
              <a:cs typeface="メイリオ" panose="020B0604030504040204" pitchFamily="50" charset="-128"/>
            </a:endParaRPr>
          </a:p>
          <a:p>
            <a:pPr marL="266700" indent="-171450"/>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雇用</a:t>
            </a:r>
            <a:r>
              <a:rPr lang="ja-JP" altLang="en-US" sz="1600" dirty="0">
                <a:latin typeface="メイリオ" panose="020B0604030504040204" pitchFamily="50" charset="-128"/>
                <a:ea typeface="メイリオ" panose="020B0604030504040204" pitchFamily="50" charset="-128"/>
                <a:cs typeface="メイリオ" panose="020B0604030504040204" pitchFamily="50" charset="-128"/>
              </a:rPr>
              <a:t>調整助成金（休業等によって雇用維持を図る事業主に助成）や、特定求職者雇用開発助成金（高年齢者や障害者など、就職が特に困難な者を雇い入れる事業主に助成）などの、事業主のための雇用関係助成金については、労働保険料の滞納がある場合、受給できない可能性があります</a:t>
            </a:r>
            <a:r>
              <a:rPr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20645152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2515</TotalTime>
  <Words>1532</Words>
  <Application>Microsoft Office PowerPoint</Application>
  <PresentationFormat>ユーザー設定</PresentationFormat>
  <Paragraphs>119</Paragraphs>
  <Slides>5</Slides>
  <Notes>1</Notes>
  <HiddenSlides>0</HiddenSlides>
  <MMClips>0</MMClips>
  <ScaleCrop>false</ScaleCrop>
  <HeadingPairs>
    <vt:vector size="4" baseType="variant">
      <vt:variant>
        <vt:lpstr>テーマ</vt:lpstr>
      </vt:variant>
      <vt:variant>
        <vt:i4>1</vt:i4>
      </vt:variant>
      <vt:variant>
        <vt:lpstr>スライド タイトル</vt:lpstr>
      </vt:variant>
      <vt:variant>
        <vt:i4>5</vt:i4>
      </vt:variant>
    </vt:vector>
  </HeadingPairs>
  <TitlesOfParts>
    <vt:vector size="6" baseType="lpstr">
      <vt:lpstr>Office ​​テーマ</vt:lpstr>
      <vt:lpstr> ○適用要件や加入手続等に関するお問い合わせ先（日本年金機構） 　https://www.nenkin.go.jp/section/soudan/ </vt:lpstr>
      <vt:lpstr>PowerPoint プレゼンテーション</vt:lpstr>
      <vt:lpstr>PowerPoint プレゼンテーション</vt:lpstr>
      <vt:lpstr>PowerPoint プレゼンテーション</vt:lpstr>
      <vt:lpstr>PowerPoint プレゼンテーション</vt:lpstr>
    </vt:vector>
  </TitlesOfParts>
  <Company>厚生労働省</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厚生労働省ネットワークシステム</dc:creator>
  <cp:lastModifiedBy>厚生労働省ネットワークシステム</cp:lastModifiedBy>
  <cp:revision>246</cp:revision>
  <cp:lastPrinted>2018-03-06T12:17:45Z</cp:lastPrinted>
  <dcterms:created xsi:type="dcterms:W3CDTF">2017-02-15T01:00:51Z</dcterms:created>
  <dcterms:modified xsi:type="dcterms:W3CDTF">2018-03-09T08:27:59Z</dcterms:modified>
</cp:coreProperties>
</file>